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33" r:id="rId1"/>
    <p:sldMasterId id="2147483905" r:id="rId2"/>
    <p:sldMasterId id="2147483827" r:id="rId3"/>
    <p:sldMasterId id="2147484121" r:id="rId4"/>
  </p:sldMasterIdLst>
  <p:notesMasterIdLst>
    <p:notesMasterId r:id="rId90"/>
  </p:notesMasterIdLst>
  <p:sldIdLst>
    <p:sldId id="494" r:id="rId5"/>
    <p:sldId id="261" r:id="rId6"/>
    <p:sldId id="515" r:id="rId7"/>
    <p:sldId id="262" r:id="rId8"/>
    <p:sldId id="263" r:id="rId9"/>
    <p:sldId id="495" r:id="rId10"/>
    <p:sldId id="340" r:id="rId11"/>
    <p:sldId id="388" r:id="rId12"/>
    <p:sldId id="389" r:id="rId13"/>
    <p:sldId id="390" r:id="rId14"/>
    <p:sldId id="271" r:id="rId15"/>
    <p:sldId id="392" r:id="rId16"/>
    <p:sldId id="393" r:id="rId17"/>
    <p:sldId id="329" r:id="rId18"/>
    <p:sldId id="496" r:id="rId19"/>
    <p:sldId id="348" r:id="rId20"/>
    <p:sldId id="497" r:id="rId21"/>
    <p:sldId id="279" r:id="rId22"/>
    <p:sldId id="498" r:id="rId23"/>
    <p:sldId id="499" r:id="rId24"/>
    <p:sldId id="353" r:id="rId25"/>
    <p:sldId id="354" r:id="rId26"/>
    <p:sldId id="489" r:id="rId27"/>
    <p:sldId id="490" r:id="rId28"/>
    <p:sldId id="359" r:id="rId29"/>
    <p:sldId id="362" r:id="rId30"/>
    <p:sldId id="363" r:id="rId31"/>
    <p:sldId id="396" r:id="rId32"/>
    <p:sldId id="397" r:id="rId33"/>
    <p:sldId id="365" r:id="rId34"/>
    <p:sldId id="398" r:id="rId35"/>
    <p:sldId id="399" r:id="rId36"/>
    <p:sldId id="400" r:id="rId37"/>
    <p:sldId id="369" r:id="rId38"/>
    <p:sldId id="372" r:id="rId39"/>
    <p:sldId id="500" r:id="rId40"/>
    <p:sldId id="501" r:id="rId41"/>
    <p:sldId id="502" r:id="rId42"/>
    <p:sldId id="503" r:id="rId43"/>
    <p:sldId id="405" r:id="rId44"/>
    <p:sldId id="406" r:id="rId45"/>
    <p:sldId id="407" r:id="rId46"/>
    <p:sldId id="409" r:id="rId47"/>
    <p:sldId id="410" r:id="rId48"/>
    <p:sldId id="413" r:id="rId49"/>
    <p:sldId id="415" r:id="rId50"/>
    <p:sldId id="380" r:id="rId51"/>
    <p:sldId id="382" r:id="rId52"/>
    <p:sldId id="416" r:id="rId53"/>
    <p:sldId id="384" r:id="rId54"/>
    <p:sldId id="418" r:id="rId55"/>
    <p:sldId id="419" r:id="rId56"/>
    <p:sldId id="504" r:id="rId57"/>
    <p:sldId id="421" r:id="rId58"/>
    <p:sldId id="505" r:id="rId59"/>
    <p:sldId id="506" r:id="rId60"/>
    <p:sldId id="423" r:id="rId61"/>
    <p:sldId id="428" r:id="rId62"/>
    <p:sldId id="430" r:id="rId63"/>
    <p:sldId id="431" r:id="rId64"/>
    <p:sldId id="433" r:id="rId65"/>
    <p:sldId id="508" r:id="rId66"/>
    <p:sldId id="507" r:id="rId67"/>
    <p:sldId id="510" r:id="rId68"/>
    <p:sldId id="511" r:id="rId69"/>
    <p:sldId id="439" r:id="rId70"/>
    <p:sldId id="440" r:id="rId71"/>
    <p:sldId id="445" r:id="rId72"/>
    <p:sldId id="448" r:id="rId73"/>
    <p:sldId id="449" r:id="rId74"/>
    <p:sldId id="455" r:id="rId75"/>
    <p:sldId id="457" r:id="rId76"/>
    <p:sldId id="458" r:id="rId77"/>
    <p:sldId id="462" r:id="rId78"/>
    <p:sldId id="463" r:id="rId79"/>
    <p:sldId id="464" r:id="rId80"/>
    <p:sldId id="512" r:id="rId81"/>
    <p:sldId id="466" r:id="rId82"/>
    <p:sldId id="513" r:id="rId83"/>
    <p:sldId id="514" r:id="rId84"/>
    <p:sldId id="468" r:id="rId85"/>
    <p:sldId id="469" r:id="rId86"/>
    <p:sldId id="486" r:id="rId87"/>
    <p:sldId id="487" r:id="rId88"/>
    <p:sldId id="488" r:id="rId8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8DAD"/>
    <a:srgbClr val="00A77E"/>
    <a:srgbClr val="6A6466"/>
    <a:srgbClr val="646A66"/>
    <a:srgbClr val="3333FF"/>
    <a:srgbClr val="333399"/>
    <a:srgbClr val="B2B2B2"/>
    <a:srgbClr val="800000"/>
    <a:srgbClr val="9966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3" autoAdjust="0"/>
    <p:restoredTop sz="99516" autoAdjust="0"/>
  </p:normalViewPr>
  <p:slideViewPr>
    <p:cSldViewPr>
      <p:cViewPr>
        <p:scale>
          <a:sx n="70" d="100"/>
          <a:sy n="70" d="100"/>
        </p:scale>
        <p:origin x="-888" y="-1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3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46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3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3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3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F281BBA-D503-473F-AC67-612974B94D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43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9EA0E8D-840A-488B-92E2-B5E380702AFA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1690F2-8A75-41D5-816C-AE508300A3F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4D2CF7B-C003-4EFB-BE62-C1F0D06E16B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6CD7AB-817E-4D59-AFC7-BFF2500FF14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21DA979-3C57-4180-9C06-198C9525559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3B91C8A-79EA-4048-852C-D437C6CF964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E843572-345E-4479-842E-956E5F95536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09D30A-3DC3-40C7-AAF3-7ED094C9164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EEB765F-63C1-4923-A696-148586CD744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39DA59B-F5EA-4DC9-B851-B7699B7C5A9B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A96D10-AAE1-4A53-B7AC-46652536E95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03E8ED-6A1C-4F37-876D-4790C194AA3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8F925A3-D64E-4162-9473-F23490903BD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A8BE68-DD1B-4F27-8E1B-C5214C36E449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07BF1B3-CCE1-498A-A109-72F6C001F33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A990D0-4029-4F53-B14C-29E2E8FBD2BB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13EC980-989A-4ADA-AB93-A7A36CDF50A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ECED678-1384-4941-A99B-7F590701C70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E45930-2778-45B7-AF5D-BFAFEB35EBE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28B56B-EF29-448F-BAA4-775C277AA5F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024911A-E86B-4E33-BAE5-00EC4EC15B2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BC27BE-E12A-4B6D-B9A5-038021CB9AC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CD58D54-51E1-4CBC-9E49-945E1D80ACC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299FA22-0230-46A5-A64E-17CBBCB00C9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0F560A9-3E1B-4560-BE01-86BDF05037B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BE1F83-6DA9-4C8D-96DE-63DE4940A43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3B76B21-DD38-45E2-B7E4-62B962B9C79B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65DC9AD-69C4-4C23-AFC3-55E17E53846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95C605E-8BF8-4D44-B45A-9ED6BF6C11C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83AE46-1495-422D-9A1B-BFA825DD032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E447984-A733-4545-A477-17E1BE820EF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C1FDC7F-C321-4B68-BE2B-CA5FDB3E2C1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D7E7CA-7E3E-4161-9AE1-49B14645CB7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61CFFC2-2859-4A12-8CDD-04321A11975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F501B7B-B40D-4B1F-A2F9-7C5E0A9B052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0E7C715-5FF1-43BE-B8DD-7F1353DBE11A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6DDDB15-F0FC-4367-9858-2878CAFCF58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3627533-2BD9-4466-8F5F-55135A57748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3BEE7E4-ACE5-442D-863B-FD1B3B9F782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37FCEE8-AFD8-47D4-A1AA-2B2F252B9FE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183094-2D57-45E8-BF6D-C9BEA012F19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826E359-4769-41D5-9859-C89D4526BD5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8136994-02D5-4A12-A2D3-030FBE940D8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073B9B4-D46F-4F64-85F3-1D3A0E9CFAA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75FE0F5-A36E-4AE6-8CA1-5DA46B381C9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B0435A-0F0B-4AD2-92F6-670D4AFB3BC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2BD15FA-7BD5-4AF4-9C04-46A1520C680A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8BE7DB5-61D6-4885-81FB-2DB58FD195F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70E41E-E4A9-49DD-9425-7DA0F93831E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D52CEA7-C950-4E3B-B75A-FAD825CD575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7C30470-7150-408D-9995-91F52EF56C4A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0271736-E740-43DD-A92B-43A7CC2939AA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A22DC6C-6A62-4B69-B5C2-F224897FF7F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81E947-F779-45FE-8A14-D65473FEE5B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971300F-0964-46CC-BE4A-44F01EDEAB3B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FE5107A-F127-4F30-8090-243273B47F3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971D5B-C40D-4884-B01F-A0DC959B297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0C2F959-F043-497E-BDB3-696DD2D0B77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41622F6-12E6-49F5-8226-AE3327ADE1F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604B3B8-29D7-4C3F-9E0B-C24A47E1706A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DE3528-490D-4A8E-B3A7-480F13208E2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BA9276-9301-40F6-A645-54C1235C608B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FCCA8D-2E1F-42E9-BA60-64064D26212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F8EFC4F-59F0-4514-9A9F-29E27C621C7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56E1E6-A1ED-455C-A341-980E0F77670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DB88DC7-D6D4-4CDE-9CE2-BC5228E430F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45CBD66-23A4-489A-B204-B37D305889EA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48F7320-BF82-4591-87AB-F8237E58BF9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915D66D-8621-4A8F-9038-C8F3D8C24FF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2DE4403-2AD3-4F38-9A73-2BB54E455E0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3C154DB-7815-409A-8F83-61E09D19D08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9CE099-527F-4B1A-9DCA-1037CF6F24F9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69D1C9-2077-4163-A548-B18AFDC407C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7480C57-DFCA-4015-AFDC-BD5046FB0E2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02C47A7-A3ED-48FA-B22F-AD33AC85030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4C556C2-C464-4B97-9EE4-683691CB989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7C48F59-5525-4C72-9A7E-2A3B7796BB8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027655-B541-49A9-923F-6752BF1B57F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D8E788-1AA0-4C1D-99D5-29DD138CD31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CE4EC0-D67F-45F6-8BEB-0FEE9681378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0AA6B08-600E-498F-B094-1014EE7DFC3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7FF9B9-A2C1-4A59-A2F1-8F6DD4FA093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F9E9406-B4FB-4BFB-9EB5-69C1EAE2F8B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C35A2C7-1C7A-4E52-949C-5580D83350B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92BDE2E-14F3-4EED-AF6A-AAE11D6B33F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itle_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254000"/>
            <a:ext cx="8713787" cy="6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482975" y="223838"/>
            <a:ext cx="2125663" cy="98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8" descr="Rules_Single_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627188" y="481013"/>
            <a:ext cx="10034587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L_Logo_DRAW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257925"/>
            <a:ext cx="635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/>
          <p:nvPr userDrawn="1"/>
        </p:nvSpPr>
        <p:spPr>
          <a:xfrm>
            <a:off x="6811963" y="4884738"/>
            <a:ext cx="2081212" cy="1927225"/>
          </a:xfrm>
          <a:custGeom>
            <a:avLst/>
            <a:gdLst>
              <a:gd name="connsiteX0" fmla="*/ 0 w 1973580"/>
              <a:gd name="connsiteY0" fmla="*/ 0 h 1389864"/>
              <a:gd name="connsiteX1" fmla="*/ 1973580 w 1973580"/>
              <a:gd name="connsiteY1" fmla="*/ 0 h 1389864"/>
              <a:gd name="connsiteX2" fmla="*/ 1973580 w 1973580"/>
              <a:gd name="connsiteY2" fmla="*/ 1389864 h 1389864"/>
              <a:gd name="connsiteX3" fmla="*/ 0 w 1973580"/>
              <a:gd name="connsiteY3" fmla="*/ 1389864 h 1389864"/>
              <a:gd name="connsiteX4" fmla="*/ 0 w 1973580"/>
              <a:gd name="connsiteY4" fmla="*/ 0 h 1389864"/>
              <a:gd name="connsiteX0" fmla="*/ 0 w 1973580"/>
              <a:gd name="connsiteY0" fmla="*/ 0 h 1389864"/>
              <a:gd name="connsiteX1" fmla="*/ 1935480 w 1973580"/>
              <a:gd name="connsiteY1" fmla="*/ 60960 h 1389864"/>
              <a:gd name="connsiteX2" fmla="*/ 1973580 w 1973580"/>
              <a:gd name="connsiteY2" fmla="*/ 1389864 h 1389864"/>
              <a:gd name="connsiteX3" fmla="*/ 0 w 1973580"/>
              <a:gd name="connsiteY3" fmla="*/ 1389864 h 1389864"/>
              <a:gd name="connsiteX4" fmla="*/ 0 w 1973580"/>
              <a:gd name="connsiteY4" fmla="*/ 0 h 1389864"/>
              <a:gd name="connsiteX0" fmla="*/ 0 w 1973580"/>
              <a:gd name="connsiteY0" fmla="*/ 54731 h 1444595"/>
              <a:gd name="connsiteX1" fmla="*/ 1577340 w 1973580"/>
              <a:gd name="connsiteY1" fmla="*/ 1391 h 1444595"/>
              <a:gd name="connsiteX2" fmla="*/ 1935480 w 1973580"/>
              <a:gd name="connsiteY2" fmla="*/ 115691 h 1444595"/>
              <a:gd name="connsiteX3" fmla="*/ 1973580 w 1973580"/>
              <a:gd name="connsiteY3" fmla="*/ 1444595 h 1444595"/>
              <a:gd name="connsiteX4" fmla="*/ 0 w 1973580"/>
              <a:gd name="connsiteY4" fmla="*/ 1444595 h 1444595"/>
              <a:gd name="connsiteX5" fmla="*/ 0 w 1973580"/>
              <a:gd name="connsiteY5" fmla="*/ 54731 h 1444595"/>
              <a:gd name="connsiteX0" fmla="*/ 0 w 2080291"/>
              <a:gd name="connsiteY0" fmla="*/ 54731 h 1444595"/>
              <a:gd name="connsiteX1" fmla="*/ 1577340 w 2080291"/>
              <a:gd name="connsiteY1" fmla="*/ 1391 h 1444595"/>
              <a:gd name="connsiteX2" fmla="*/ 1935480 w 2080291"/>
              <a:gd name="connsiteY2" fmla="*/ 115691 h 1444595"/>
              <a:gd name="connsiteX3" fmla="*/ 2080260 w 2080291"/>
              <a:gd name="connsiteY3" fmla="*/ 428112 h 1444595"/>
              <a:gd name="connsiteX4" fmla="*/ 1973580 w 2080291"/>
              <a:gd name="connsiteY4" fmla="*/ 1444595 h 1444595"/>
              <a:gd name="connsiteX5" fmla="*/ 0 w 2080291"/>
              <a:gd name="connsiteY5" fmla="*/ 1444595 h 1444595"/>
              <a:gd name="connsiteX6" fmla="*/ 0 w 2080291"/>
              <a:gd name="connsiteY6" fmla="*/ 54731 h 1444595"/>
              <a:gd name="connsiteX0" fmla="*/ 0 w 2080291"/>
              <a:gd name="connsiteY0" fmla="*/ 54731 h 1444595"/>
              <a:gd name="connsiteX1" fmla="*/ 1577340 w 2080291"/>
              <a:gd name="connsiteY1" fmla="*/ 1391 h 1444595"/>
              <a:gd name="connsiteX2" fmla="*/ 1935480 w 2080291"/>
              <a:gd name="connsiteY2" fmla="*/ 115691 h 1444595"/>
              <a:gd name="connsiteX3" fmla="*/ 2080260 w 2080291"/>
              <a:gd name="connsiteY3" fmla="*/ 428112 h 1444595"/>
              <a:gd name="connsiteX4" fmla="*/ 1973580 w 2080291"/>
              <a:gd name="connsiteY4" fmla="*/ 1444595 h 1444595"/>
              <a:gd name="connsiteX5" fmla="*/ 0 w 2080291"/>
              <a:gd name="connsiteY5" fmla="*/ 1444595 h 1444595"/>
              <a:gd name="connsiteX6" fmla="*/ 60960 w 2080291"/>
              <a:gd name="connsiteY6" fmla="*/ 1030092 h 1444595"/>
              <a:gd name="connsiteX7" fmla="*/ 0 w 2080291"/>
              <a:gd name="connsiteY7" fmla="*/ 54731 h 1444595"/>
              <a:gd name="connsiteX0" fmla="*/ 0 w 2080291"/>
              <a:gd name="connsiteY0" fmla="*/ 54731 h 1444595"/>
              <a:gd name="connsiteX1" fmla="*/ 1577340 w 2080291"/>
              <a:gd name="connsiteY1" fmla="*/ 1391 h 1444595"/>
              <a:gd name="connsiteX2" fmla="*/ 1935480 w 2080291"/>
              <a:gd name="connsiteY2" fmla="*/ 115691 h 1444595"/>
              <a:gd name="connsiteX3" fmla="*/ 2080260 w 2080291"/>
              <a:gd name="connsiteY3" fmla="*/ 428112 h 1444595"/>
              <a:gd name="connsiteX4" fmla="*/ 1973580 w 2080291"/>
              <a:gd name="connsiteY4" fmla="*/ 1444595 h 1444595"/>
              <a:gd name="connsiteX5" fmla="*/ 0 w 2080291"/>
              <a:gd name="connsiteY5" fmla="*/ 1444595 h 1444595"/>
              <a:gd name="connsiteX6" fmla="*/ 144780 w 2080291"/>
              <a:gd name="connsiteY6" fmla="*/ 999612 h 1444595"/>
              <a:gd name="connsiteX7" fmla="*/ 0 w 2080291"/>
              <a:gd name="connsiteY7" fmla="*/ 54731 h 1444595"/>
              <a:gd name="connsiteX0" fmla="*/ 0 w 2080291"/>
              <a:gd name="connsiteY0" fmla="*/ 54731 h 1444595"/>
              <a:gd name="connsiteX1" fmla="*/ 1577340 w 2080291"/>
              <a:gd name="connsiteY1" fmla="*/ 1391 h 1444595"/>
              <a:gd name="connsiteX2" fmla="*/ 1935480 w 2080291"/>
              <a:gd name="connsiteY2" fmla="*/ 115691 h 1444595"/>
              <a:gd name="connsiteX3" fmla="*/ 2080260 w 2080291"/>
              <a:gd name="connsiteY3" fmla="*/ 428112 h 1444595"/>
              <a:gd name="connsiteX4" fmla="*/ 1973580 w 2080291"/>
              <a:gd name="connsiteY4" fmla="*/ 1444595 h 1444595"/>
              <a:gd name="connsiteX5" fmla="*/ 0 w 2080291"/>
              <a:gd name="connsiteY5" fmla="*/ 1444595 h 1444595"/>
              <a:gd name="connsiteX6" fmla="*/ 144780 w 2080291"/>
              <a:gd name="connsiteY6" fmla="*/ 999612 h 1444595"/>
              <a:gd name="connsiteX7" fmla="*/ 0 w 2080291"/>
              <a:gd name="connsiteY7" fmla="*/ 54731 h 1444595"/>
              <a:gd name="connsiteX0" fmla="*/ 0 w 2080291"/>
              <a:gd name="connsiteY0" fmla="*/ 54731 h 1444595"/>
              <a:gd name="connsiteX1" fmla="*/ 1577340 w 2080291"/>
              <a:gd name="connsiteY1" fmla="*/ 1391 h 1444595"/>
              <a:gd name="connsiteX2" fmla="*/ 1935480 w 2080291"/>
              <a:gd name="connsiteY2" fmla="*/ 115691 h 1444595"/>
              <a:gd name="connsiteX3" fmla="*/ 2080260 w 2080291"/>
              <a:gd name="connsiteY3" fmla="*/ 428112 h 1444595"/>
              <a:gd name="connsiteX4" fmla="*/ 1973580 w 2080291"/>
              <a:gd name="connsiteY4" fmla="*/ 1444595 h 1444595"/>
              <a:gd name="connsiteX5" fmla="*/ 0 w 2080291"/>
              <a:gd name="connsiteY5" fmla="*/ 1444595 h 1444595"/>
              <a:gd name="connsiteX6" fmla="*/ 99060 w 2080291"/>
              <a:gd name="connsiteY6" fmla="*/ 991992 h 1444595"/>
              <a:gd name="connsiteX7" fmla="*/ 0 w 2080291"/>
              <a:gd name="connsiteY7" fmla="*/ 54731 h 144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291" h="1444595">
                <a:moveTo>
                  <a:pt x="0" y="54731"/>
                </a:moveTo>
                <a:cubicBezTo>
                  <a:pt x="520700" y="67431"/>
                  <a:pt x="1056640" y="-11309"/>
                  <a:pt x="1577340" y="1391"/>
                </a:cubicBezTo>
                <a:lnTo>
                  <a:pt x="1935480" y="115691"/>
                </a:lnTo>
                <a:cubicBezTo>
                  <a:pt x="1932940" y="209671"/>
                  <a:pt x="2082800" y="334132"/>
                  <a:pt x="2080260" y="428112"/>
                </a:cubicBezTo>
                <a:lnTo>
                  <a:pt x="1973580" y="1444595"/>
                </a:lnTo>
                <a:lnTo>
                  <a:pt x="0" y="1444595"/>
                </a:lnTo>
                <a:cubicBezTo>
                  <a:pt x="0" y="1319127"/>
                  <a:pt x="99060" y="1117460"/>
                  <a:pt x="99060" y="991992"/>
                </a:cubicBezTo>
                <a:lnTo>
                  <a:pt x="0" y="547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11" descr="Audio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8" y="5389563"/>
            <a:ext cx="985837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7" r="23795"/>
          <a:stretch>
            <a:fillRect/>
          </a:stretch>
        </p:blipFill>
        <p:spPr bwMode="auto">
          <a:xfrm>
            <a:off x="8674100" y="5121275"/>
            <a:ext cx="27622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 descr="Swirl_3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88654">
            <a:off x="7440613" y="6392863"/>
            <a:ext cx="3857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Swirl_3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73124">
            <a:off x="7908926" y="5449887"/>
            <a:ext cx="5905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9088" y="5832475"/>
            <a:ext cx="6731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1016000" y="6223000"/>
            <a:ext cx="6400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900" dirty="0" smtClean="0">
                <a:solidFill>
                  <a:srgbClr val="055C91"/>
                </a:solidFill>
                <a:cs typeface="Arial" pitchFamily="34" charset="0"/>
              </a:rPr>
              <a:t>C++ Programming: From Problem Analysis to Program Design, Eighth Edition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8500" y="3090672"/>
            <a:ext cx="7747000" cy="377026"/>
          </a:xfrm>
        </p:spPr>
        <p:txBody>
          <a:bodyPr anchor="b"/>
          <a:lstStyle>
            <a:lvl1pPr algn="ctr"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500" y="3730752"/>
            <a:ext cx="7747000" cy="235962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016000" y="6456363"/>
            <a:ext cx="6399213" cy="366712"/>
          </a:xfrm>
        </p:spPr>
        <p:txBody>
          <a:bodyPr/>
          <a:lstStyle>
            <a:lvl1pPr>
              <a:defRPr sz="600"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36147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189631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828800"/>
            <a:ext cx="9144000" cy="50292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9" b="9677"/>
          <a:stretch>
            <a:fillRect/>
          </a:stretch>
        </p:blipFill>
        <p:spPr bwMode="auto">
          <a:xfrm>
            <a:off x="0" y="0"/>
            <a:ext cx="9144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019800"/>
            <a:ext cx="2616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593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29200"/>
            <a:ext cx="6400800" cy="609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60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4F1E1-D4F9-46E3-BD3B-D2716F657E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3437832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65BFA-739C-44B4-BC69-4CCB2031C7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394097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41131-5E8B-45EF-B356-35228A6840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192991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105FA-72E5-4CE3-813C-0B6EFAACA6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573710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7E734-D8B7-42D3-96FF-C87059D94E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903565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0BDFF-D3C0-456F-BA7A-A627430662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967372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884D-363D-4D21-B5D9-B1F2F694D2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791619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2D1FB-99B1-4A37-9745-3BEE60EEA7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23306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L_Logo_DRAW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Rules_Single_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Audi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361950"/>
            <a:ext cx="1839912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Swirl_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9126">
            <a:off x="1431925" y="1916113"/>
            <a:ext cx="9080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Swirl_2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3741" flipH="1">
            <a:off x="218281" y="3552032"/>
            <a:ext cx="7953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879475" y="2605088"/>
            <a:ext cx="110172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4535488"/>
            <a:ext cx="596900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7" r="23795"/>
          <a:stretch>
            <a:fillRect/>
          </a:stretch>
        </p:blipFill>
        <p:spPr bwMode="auto">
          <a:xfrm>
            <a:off x="738188" y="4805363"/>
            <a:ext cx="252412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00" y="2228188"/>
            <a:ext cx="6172200" cy="377026"/>
          </a:xfrm>
        </p:spPr>
        <p:txBody>
          <a:bodyPr/>
          <a:lstStyle>
            <a:lvl1pPr algn="l">
              <a:defRPr sz="2800" b="0" cap="none" baseline="0">
                <a:solidFill>
                  <a:srgbClr val="055C9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1600" y="2942670"/>
            <a:ext cx="6172200" cy="26545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12636166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482E4-EB86-4ABE-A101-70E646EAB2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302352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90166-84DA-4EED-9B44-627B8C9C5B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61897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828800"/>
            <a:ext cx="9144000" cy="50292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9" b="9677"/>
          <a:stretch>
            <a:fillRect/>
          </a:stretch>
        </p:blipFill>
        <p:spPr bwMode="auto">
          <a:xfrm>
            <a:off x="0" y="0"/>
            <a:ext cx="9144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019800"/>
            <a:ext cx="2616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593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29200"/>
            <a:ext cx="6400800" cy="609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24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528BD-03F7-4606-85FF-0E2CC0DBA1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0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E8D48-01E4-4580-9619-09536863F1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349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503101-1F1B-4879-9435-F1DAE75215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373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B7E7C-51F8-4EB0-A65C-1EE9FBD37B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430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A7807-EBD7-42F8-8698-CA91F40A71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99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A5EFE-167C-4D13-AB93-802D00DB6A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67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66CFB-8BA6-4679-AD8B-8EB55BB684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4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Rules_Single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L_Logo_DRAW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Rules_Single_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5986451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DE469-457C-4CD5-B095-5E10A74AFC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232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A3C7F-D98D-46F0-A498-9B81E6A8A8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2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D7DD7-28C6-495E-BA60-E89615EC3D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25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41705-509B-46B2-A302-4C86C017CA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28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16C37-BC5F-4C00-A181-685887132C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761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8026E-A5D3-43DB-A93B-B286BB1EFA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62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82E46-849D-4F2F-A75A-DC1FFC7558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383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047AA-AC19-4F4E-AF5C-9BE228921E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127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2F7406-F108-421B-A61C-60576B0C3D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37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1DD44-B9B1-4CF7-A54C-3FF4AC75A3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plit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Rules_Single_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L_Logo_DRA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Rules_Single_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538818"/>
            <a:ext cx="8415338" cy="1412951"/>
          </a:xfrm>
        </p:spPr>
        <p:txBody>
          <a:bodyPr/>
          <a:lstStyle>
            <a:lvl1pPr marL="171450" indent="-17145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365125" y="3997249"/>
            <a:ext cx="8415338" cy="1412951"/>
          </a:xfrm>
        </p:spPr>
        <p:txBody>
          <a:bodyPr/>
          <a:lstStyle>
            <a:lvl1pPr marL="171450" indent="-17145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12957010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1A049D-651D-4345-8849-44D80A5419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846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C1E84-6F74-4EC5-92D4-CDC799BC72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92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A40F8-DB79-4C2A-8591-04A15C6EC2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41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C8BB0-96F1-4369-BC2A-7C063BE265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5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Rules_Single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L_Logo_DRAW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Rules_Single_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66800" y="5102423"/>
            <a:ext cx="6949440" cy="297004"/>
          </a:xfrm>
        </p:spPr>
        <p:txBody>
          <a:bodyPr lIns="45720" tIns="45720" rIns="45720" bIns="45720"/>
          <a:lstStyle>
            <a:lvl1pPr marL="0" indent="0">
              <a:buNone/>
              <a:defRPr sz="1400" b="0">
                <a:solidFill>
                  <a:srgbClr val="6A646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29308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Rules_Single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CL_Logo_DRAW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Rules_Single_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90600" y="1340048"/>
            <a:ext cx="6949440" cy="297004"/>
          </a:xfrm>
        </p:spPr>
        <p:txBody>
          <a:bodyPr lIns="45720" tIns="45720" rIns="45720" bIns="45720"/>
          <a:lstStyle>
            <a:lvl1pPr marL="0" indent="0">
              <a:buNone/>
              <a:defRPr sz="1400" b="0" baseline="0">
                <a:solidFill>
                  <a:srgbClr val="6A646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885574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Rules_Single_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L_Logo_DRA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Rules_Single_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90600" y="1340048"/>
            <a:ext cx="6949440" cy="297004"/>
          </a:xfrm>
        </p:spPr>
        <p:txBody>
          <a:bodyPr lIns="45720" tIns="45720" rIns="45720" bIns="45720"/>
          <a:lstStyle>
            <a:lvl1pPr marL="0" indent="0">
              <a:buNone/>
              <a:defRPr sz="1400" b="0" baseline="0">
                <a:solidFill>
                  <a:srgbClr val="6A646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365125" y="3997249"/>
            <a:ext cx="8415338" cy="1412951"/>
          </a:xfrm>
        </p:spPr>
        <p:txBody>
          <a:bodyPr/>
          <a:lstStyle>
            <a:lvl1pPr marL="171450" indent="-17145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404750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Rules_Single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L_Logo_DRAW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Rules_Single_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538818"/>
            <a:ext cx="3673475" cy="1412951"/>
          </a:xfrm>
        </p:spPr>
        <p:txBody>
          <a:bodyPr/>
          <a:lstStyle>
            <a:lvl1pPr marL="171450" indent="-17145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72000" y="5722796"/>
            <a:ext cx="4114800" cy="297004"/>
          </a:xfrm>
        </p:spPr>
        <p:txBody>
          <a:bodyPr lIns="91440" tIns="45720" rIns="91440" bIns="45720"/>
          <a:lstStyle>
            <a:lvl1pPr marL="0" indent="0">
              <a:buNone/>
              <a:defRPr sz="1400" b="0">
                <a:solidFill>
                  <a:srgbClr val="6A646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53084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Rules_Single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CL_Logo_DRAW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Rules_Single_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410087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125" y="1538288"/>
            <a:ext cx="8415338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5650" y="6513513"/>
            <a:ext cx="312738" cy="2159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00F7A1A-DCDD-4327-9F9D-AAF097F67F57}" type="slidenum">
              <a:rPr lang="en-US" sz="800" smtClean="0">
                <a:solidFill>
                  <a:srgbClr val="000000">
                    <a:tint val="75000"/>
                  </a:srgbClr>
                </a:solidFill>
                <a:latin typeface="Calibri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tint val="75000"/>
                </a:srgbClr>
              </a:solidFill>
              <a:latin typeface="Calibri"/>
              <a:cs typeface="Arial" charset="0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365125" y="481013"/>
            <a:ext cx="841533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14413" y="6456363"/>
            <a:ext cx="64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000000">
                    <a:tint val="75000"/>
                  </a:srgb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</p:sldLayoutIdLst>
  <p:hf sldNum="0"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00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9pPr>
    </p:titleStyle>
    <p:bodyStyle>
      <a:lvl1pPr marL="171450" indent="-171450" algn="l" rtl="0" eaLnBrk="0" fontAlgn="base" hangingPunct="0">
        <a:lnSpc>
          <a:spcPct val="95000"/>
        </a:lnSpc>
        <a:spcBef>
          <a:spcPts val="12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400050" indent="-17145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71500" indent="-11430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-"/>
        <a:defRPr sz="1600" kern="1200">
          <a:solidFill>
            <a:srgbClr val="404040"/>
          </a:solidFill>
          <a:latin typeface="+mn-lt"/>
          <a:ea typeface="+mn-ea"/>
          <a:cs typeface="+mn-cs"/>
        </a:defRPr>
      </a:lvl3pPr>
      <a:lvl4pPr marL="742950" indent="-11430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14400" indent="-11430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Font typeface="Arial" charset="0"/>
        <a:buChar char="-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5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35397C3F-2532-431E-831A-F8BD895527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2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7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B22140A6-777A-4F3D-8889-662E52607A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01" r:id="rId9"/>
    <p:sldLayoutId id="2147484402" r:id="rId10"/>
    <p:sldLayoutId id="2147484403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C239D99E-2F86-48DF-8E79-586C32048E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ctrTitle"/>
          </p:nvPr>
        </p:nvSpPr>
        <p:spPr>
          <a:xfrm>
            <a:off x="698500" y="2732088"/>
            <a:ext cx="7747000" cy="7350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Chapter 17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500" y="3730625"/>
            <a:ext cx="7747000" cy="2365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en-US" dirty="0"/>
              <a:t>Linked Lists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Lists: Some Properties (3 of 3)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727075" y="1447800"/>
            <a:ext cx="6950075" cy="1101840"/>
          </a:xfrm>
        </p:spPr>
        <p:txBody>
          <a:bodyPr/>
          <a:lstStyle/>
          <a:p>
            <a:pPr eaLnBrk="1" hangingPunct="1"/>
            <a:r>
              <a:rPr lang="en-US" altLang="en-US" sz="2000" b="1" dirty="0" smtClean="0">
                <a:latin typeface="Courier New" pitchFamily="49" charset="0"/>
              </a:rPr>
              <a:t>current = current-&gt;link;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pic>
        <p:nvPicPr>
          <p:cNvPr id="36870" name="Picture 9" descr="Figure 17-6 shows the list after the statement current = current-&gt;link; executes.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2133600"/>
            <a:ext cx="649763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47800" y="3752850"/>
            <a:ext cx="62483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17-6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List after the statement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= current-&gt;link;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executes</a:t>
            </a:r>
          </a:p>
        </p:txBody>
      </p:sp>
      <p:pic>
        <p:nvPicPr>
          <p:cNvPr id="36869" name="Picture 10" descr="This is a summary of the values shown in Figure 17-6:&#10;current has the value 2800&#10;current-&gt;info has the value 92&#10;current-&gt;link has the value 1500&#10;current-&gt;link-&gt;info has the value 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572000"/>
            <a:ext cx="39814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Traversing a Linked List (1 of 2)</a:t>
            </a:r>
          </a:p>
        </p:txBody>
      </p:sp>
      <p:sp>
        <p:nvSpPr>
          <p:cNvPr id="3789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Basic operations of a linked list:</a:t>
            </a:r>
          </a:p>
          <a:p>
            <a:pPr lvl="1" eaLnBrk="1" hangingPunct="1"/>
            <a:r>
              <a:rPr lang="en-US" altLang="en-US" dirty="0" smtClean="0"/>
              <a:t>Search for an item in the list</a:t>
            </a:r>
          </a:p>
          <a:p>
            <a:pPr lvl="1" eaLnBrk="1" hangingPunct="1"/>
            <a:r>
              <a:rPr lang="en-US" altLang="en-US" dirty="0" smtClean="0"/>
              <a:t>Insert an item in the list</a:t>
            </a:r>
          </a:p>
          <a:p>
            <a:pPr lvl="1" eaLnBrk="1" hangingPunct="1"/>
            <a:r>
              <a:rPr lang="en-US" altLang="en-US" dirty="0" smtClean="0"/>
              <a:t>Delete an item from the list</a:t>
            </a:r>
          </a:p>
          <a:p>
            <a:pPr eaLnBrk="1" hangingPunct="1"/>
            <a:r>
              <a:rPr lang="en-US" altLang="en-US" u="sng" dirty="0" smtClean="0"/>
              <a:t>Traversal</a:t>
            </a:r>
            <a:r>
              <a:rPr lang="en-US" altLang="en-US" dirty="0" smtClean="0"/>
              <a:t>: given a pointer to the first node of the list, step through the nodes of the list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Traversing a Linked List (2 of 2)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0431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To traverse a linked list: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>
              <a:lnSpc>
                <a:spcPct val="50000"/>
              </a:lnSpc>
            </a:pPr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Example: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8917" name="Rectangle 1"/>
          <p:cNvSpPr>
            <a:spLocks noChangeArrowheads="1"/>
          </p:cNvSpPr>
          <p:nvPr/>
        </p:nvSpPr>
        <p:spPr bwMode="auto">
          <a:xfrm>
            <a:off x="1143000" y="1905000"/>
            <a:ext cx="4572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rgbClr val="404040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404040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5000"/>
              </a:lnSpc>
              <a:spcBef>
                <a:spcPct val="20000"/>
              </a:spcBef>
              <a:buClr>
                <a:srgbClr val="404040"/>
              </a:buClr>
              <a:buFont typeface="Arial" charset="0"/>
              <a:buChar char="-"/>
              <a:defRPr sz="1600">
                <a:solidFill>
                  <a:srgbClr val="404040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•"/>
              <a:defRPr sz="1400">
                <a:solidFill>
                  <a:srgbClr val="404040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current = head;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(current != </a:t>
            </a:r>
            <a:r>
              <a:rPr lang="en-US" altLang="en-US" sz="1800" b="1" dirty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nullptr</a:t>
            </a: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800" b="1" dirty="0">
                <a:solidFill>
                  <a:srgbClr val="00A77E"/>
                </a:solidFill>
                <a:latin typeface="Courier New" pitchFamily="49" charset="0"/>
                <a:cs typeface="Courier New" pitchFamily="49" charset="0"/>
              </a:rPr>
              <a:t>//Process the current node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current = current-&gt;link;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8918" name="Rectangle 2"/>
          <p:cNvSpPr>
            <a:spLocks noChangeArrowheads="1"/>
          </p:cNvSpPr>
          <p:nvPr/>
        </p:nvSpPr>
        <p:spPr bwMode="auto">
          <a:xfrm>
            <a:off x="1143000" y="4040188"/>
            <a:ext cx="45720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rgbClr val="404040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404040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5000"/>
              </a:lnSpc>
              <a:spcBef>
                <a:spcPct val="20000"/>
              </a:spcBef>
              <a:buClr>
                <a:srgbClr val="404040"/>
              </a:buClr>
              <a:buFont typeface="Arial" charset="0"/>
              <a:buChar char="-"/>
              <a:defRPr sz="1600">
                <a:solidFill>
                  <a:srgbClr val="404040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•"/>
              <a:defRPr sz="1400">
                <a:solidFill>
                  <a:srgbClr val="404040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current = head;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(current != </a:t>
            </a:r>
            <a:r>
              <a:rPr lang="en-US" altLang="en-US" sz="1800" b="1" dirty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nullptr</a:t>
            </a: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cout &lt;&lt; current-&gt;info &lt;&lt; " ";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current = current-&gt;link;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Item Insertion and Deletion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52538"/>
            <a:ext cx="8415338" cy="25241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Definition of a node: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Variable declaration:</a:t>
            </a:r>
          </a:p>
        </p:txBody>
      </p:sp>
      <p:pic>
        <p:nvPicPr>
          <p:cNvPr id="39941" name="Picture 9" descr="struct nodeType&#10;{&#10;     int info;&#10;     nodeType *link;&#10;}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27051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10" descr="nodeType *head, *p, *q, *newNode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62400"/>
            <a:ext cx="4191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Insertion (1 of 4)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48625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 smtClean="0"/>
              <a:t>To insert a new node with </a:t>
            </a:r>
            <a:r>
              <a:rPr lang="en-US" altLang="en-US" dirty="0" smtClean="0">
                <a:latin typeface="Courier New" pitchFamily="49" charset="0"/>
              </a:rPr>
              <a:t>info</a:t>
            </a:r>
            <a:r>
              <a:rPr lang="en-US" altLang="en-US" dirty="0" smtClean="0"/>
              <a:t> </a:t>
            </a:r>
            <a:r>
              <a:rPr lang="en-US" altLang="en-US" dirty="0" smtClean="0">
                <a:latin typeface="Courier New" pitchFamily="49" charset="0"/>
              </a:rPr>
              <a:t>50</a:t>
            </a:r>
            <a:r>
              <a:rPr lang="en-US" altLang="en-US" dirty="0" smtClean="0"/>
              <a:t> after </a:t>
            </a:r>
            <a:r>
              <a:rPr lang="en-US" altLang="en-US" dirty="0" smtClean="0">
                <a:latin typeface="Courier New" pitchFamily="49" charset="0"/>
              </a:rPr>
              <a:t>p</a:t>
            </a:r>
            <a:r>
              <a:rPr lang="en-US" altLang="en-US" dirty="0" smtClean="0"/>
              <a:t> in this list: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dirty="0" smtClean="0"/>
          </a:p>
          <a:p>
            <a:pPr marL="0" indent="0" eaLnBrk="1" hangingPunct="1">
              <a:lnSpc>
                <a:spcPct val="90000"/>
              </a:lnSpc>
              <a:buFont typeface="Arial" charset="0"/>
              <a:buNone/>
              <a:defRPr/>
            </a:pPr>
            <a:r>
              <a:rPr lang="en-US" b="1" dirty="0" smtClean="0"/>
              <a:t>			</a:t>
            </a:r>
            <a:r>
              <a:rPr lang="en-US" sz="1400" b="1" dirty="0">
                <a:solidFill>
                  <a:srgbClr val="6A6466"/>
                </a:solidFill>
              </a:rPr>
              <a:t>FIGURE 17-7 </a:t>
            </a:r>
            <a:r>
              <a:rPr lang="en-US" sz="1400" dirty="0">
                <a:solidFill>
                  <a:srgbClr val="6A6466"/>
                </a:solidFill>
              </a:rPr>
              <a:t>Linked list before item insertion</a:t>
            </a:r>
            <a:endParaRPr lang="en-US" altLang="en-US" sz="1400" dirty="0">
              <a:solidFill>
                <a:srgbClr val="6A6466"/>
              </a:solidFill>
            </a:endParaRPr>
          </a:p>
          <a:p>
            <a:pPr marL="0" indent="0" eaLnBrk="1" hangingPunct="1">
              <a:lnSpc>
                <a:spcPct val="90000"/>
              </a:lnSpc>
              <a:buFont typeface="Arial" charset="0"/>
              <a:buNone/>
              <a:defRPr/>
            </a:pPr>
            <a:endParaRPr lang="en-US" altLang="en-US" sz="1400" b="1" dirty="0">
              <a:solidFill>
                <a:srgbClr val="6A6466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400" dirty="0" smtClean="0"/>
          </a:p>
        </p:txBody>
      </p:sp>
      <p:pic>
        <p:nvPicPr>
          <p:cNvPr id="40966" name="Picture 9" descr="Figure 17-7 shows the linked list before item inser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060575"/>
            <a:ext cx="7442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9" descr="newNode = new nodeType;   //create newNode&#10;newNode-&gt;info = 50;             //store 50 in the new node&#10;newNode-&gt;link = p-&gt;link;&#10;p-&gt;link = newNode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68437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Insertion (2 of 4)</a:t>
            </a:r>
          </a:p>
        </p:txBody>
      </p:sp>
      <p:sp>
        <p:nvSpPr>
          <p:cNvPr id="3" name="Rectangle 2"/>
          <p:cNvSpPr/>
          <p:nvPr/>
        </p:nvSpPr>
        <p:spPr>
          <a:xfrm>
            <a:off x="1600200" y="1258888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TABLE 17-1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Inserting a Node in a Linked List</a:t>
            </a:r>
          </a:p>
        </p:txBody>
      </p:sp>
      <p:pic>
        <p:nvPicPr>
          <p:cNvPr id="41988" name="Picture 5" descr="Table 17-1 shows the results of the statements below, which result in inserting a node in a linked list.&#10;&#10;newNode = new nodeType; &#10;newNode-&gt;info = 50;&#10;newNode-&gt;link = p-&gt;link;&#10;p-&gt;link = newNode;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57880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7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Insertion (3 of 4)</a:t>
            </a:r>
          </a:p>
        </p:txBody>
      </p:sp>
      <p:sp>
        <p:nvSpPr>
          <p:cNvPr id="43010" name="Rectangle 8"/>
          <p:cNvSpPr>
            <a:spLocks noGrp="1" noChangeArrowheads="1"/>
          </p:cNvSpPr>
          <p:nvPr>
            <p:ph idx="1"/>
          </p:nvPr>
        </p:nvSpPr>
        <p:spPr>
          <a:xfrm>
            <a:off x="685800" y="1538288"/>
            <a:ext cx="8094663" cy="337185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en-US" dirty="0" smtClean="0"/>
              <a:t>Can use two pointers to simplify the insertion code somewhat: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dirty="0" smtClean="0">
              <a:latin typeface="Courier New" pitchFamily="49" charset="0"/>
            </a:endParaRPr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  <a:p>
            <a:pPr marL="0" indent="0" eaLnBrk="1" hangingPunct="1">
              <a:buFont typeface="Arial" charset="0"/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1400" b="1" dirty="0">
                <a:solidFill>
                  <a:srgbClr val="6A6466"/>
                </a:solidFill>
              </a:rPr>
              <a:t>FIGURE 17-9 </a:t>
            </a:r>
            <a:r>
              <a:rPr lang="en-US" sz="1400" dirty="0">
                <a:solidFill>
                  <a:srgbClr val="6A6466"/>
                </a:solidFill>
              </a:rPr>
              <a:t>List with pointers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400" dirty="0">
                <a:solidFill>
                  <a:srgbClr val="6A6466"/>
                </a:solidFill>
              </a:rPr>
              <a:t> and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en-US" altLang="en-US" sz="1400" b="1" dirty="0">
              <a:solidFill>
                <a:srgbClr val="6A64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defRPr/>
            </a:pPr>
            <a:endParaRPr lang="en-US" altLang="en-US" sz="1400" b="1" dirty="0">
              <a:solidFill>
                <a:srgbClr val="6A6466"/>
              </a:solidFill>
            </a:endParaRPr>
          </a:p>
          <a:p>
            <a:pPr eaLnBrk="1" hangingPunct="1">
              <a:defRPr/>
            </a:pPr>
            <a:r>
              <a:rPr lang="en-US" altLang="en-US" dirty="0"/>
              <a:t>T</a:t>
            </a:r>
            <a:r>
              <a:rPr lang="en-US" altLang="en-US" dirty="0" smtClean="0"/>
              <a:t>o insert </a:t>
            </a:r>
            <a:r>
              <a:rPr lang="en-US" altLang="en-US" dirty="0" smtClean="0">
                <a:latin typeface="Courier New" pitchFamily="49" charset="0"/>
              </a:rPr>
              <a:t>newNode</a:t>
            </a:r>
            <a:r>
              <a:rPr lang="en-US" altLang="en-US" dirty="0" smtClean="0"/>
              <a:t> between </a:t>
            </a:r>
            <a:r>
              <a:rPr lang="en-US" altLang="en-US" dirty="0" smtClean="0">
                <a:latin typeface="Courier New" pitchFamily="49" charset="0"/>
              </a:rPr>
              <a:t>p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latin typeface="Courier New" pitchFamily="49" charset="0"/>
              </a:rPr>
              <a:t>q</a:t>
            </a:r>
            <a:r>
              <a:rPr lang="en-US" altLang="en-US" dirty="0" smtClean="0"/>
              <a:t>:</a:t>
            </a:r>
          </a:p>
        </p:txBody>
      </p:sp>
      <p:pic>
        <p:nvPicPr>
          <p:cNvPr id="43014" name="Picture 9" descr="Figure 17-9 shows a list with pointers p and q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77184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3" name="Picture 13" descr="newNode-&gt;link = q;&#10;p-&gt;link = newNode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105400"/>
            <a:ext cx="2860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Insertion (4 of 4)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207258"/>
            <a:ext cx="5106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TABLE 17-2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Inserting a Node in a Linked List Using Two Pointers</a:t>
            </a:r>
          </a:p>
        </p:txBody>
      </p:sp>
      <p:pic>
        <p:nvPicPr>
          <p:cNvPr id="44036" name="Picture 6" descr="Table 17-2 shows the effect of these statements:&#10;&#10;p-&gt;link = newNode;&#10;newNode-&gt;link = q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82038" cy="335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7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Deletion (1 of 3)</a:t>
            </a:r>
          </a:p>
        </p:txBody>
      </p:sp>
      <p:sp>
        <p:nvSpPr>
          <p:cNvPr id="45058" name="Rectangle 12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72382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Node with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info 34</a:t>
            </a:r>
            <a:r>
              <a:rPr lang="en-US" altLang="en-US" dirty="0" smtClean="0">
                <a:cs typeface="Courier New" pitchFamily="49" charset="0"/>
              </a:rPr>
              <a:t> </a:t>
            </a:r>
            <a:r>
              <a:rPr lang="en-US" altLang="en-US" dirty="0" smtClean="0"/>
              <a:t>is to be deleted: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>
              <a:lnSpc>
                <a:spcPct val="160000"/>
              </a:lnSpc>
            </a:pPr>
            <a:endParaRPr lang="en-US" altLang="en-US" dirty="0" smtClean="0"/>
          </a:p>
        </p:txBody>
      </p:sp>
      <p:pic>
        <p:nvPicPr>
          <p:cNvPr id="45066" name="Picture 11" descr="Figure 17-10 shows a linked list with a node (with info 34) to be deleted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40"/>
          <a:stretch/>
        </p:blipFill>
        <p:spPr bwMode="auto">
          <a:xfrm>
            <a:off x="867123" y="1955800"/>
            <a:ext cx="785141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52425" y="3045964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 smtClean="0">
                <a:solidFill>
                  <a:srgbClr val="6A6466"/>
                </a:solidFill>
                <a:latin typeface="+mn-lt"/>
              </a:rPr>
              <a:t>FIGURE 17-10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Node to be deleted is with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34</a:t>
            </a:r>
          </a:p>
        </p:txBody>
      </p:sp>
      <p:pic>
        <p:nvPicPr>
          <p:cNvPr id="45061" name="Picture 12" descr="p-&gt;link = p-&gt;link-&gt;link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733800"/>
            <a:ext cx="3727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3" descr="Figure 17-11 shows the resulting list after the statement  p-&gt;link = p-&gt;link-&gt;link; executes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90"/>
          <a:stretch/>
        </p:blipFill>
        <p:spPr bwMode="auto">
          <a:xfrm>
            <a:off x="374660" y="4238880"/>
            <a:ext cx="7834395" cy="101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61950" y="5715000"/>
            <a:ext cx="617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17-11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List after the statement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newNode-&gt;link = q;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executes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3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Deletion (2 of 3)</a:t>
            </a:r>
          </a:p>
        </p:txBody>
      </p:sp>
      <p:sp>
        <p:nvSpPr>
          <p:cNvPr id="4608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Node with </a:t>
            </a:r>
            <a:r>
              <a:rPr lang="en-US" altLang="en-US" dirty="0" smtClean="0">
                <a:latin typeface="Courier New" pitchFamily="49" charset="0"/>
              </a:rPr>
              <a:t>info 34</a:t>
            </a:r>
            <a:r>
              <a:rPr lang="en-US" altLang="en-US" dirty="0" smtClean="0"/>
              <a:t> is removed from the list, but memory is still occupied</a:t>
            </a:r>
          </a:p>
          <a:p>
            <a:pPr lvl="1" eaLnBrk="1" hangingPunct="1"/>
            <a:r>
              <a:rPr lang="en-US" altLang="en-US" dirty="0" smtClean="0"/>
              <a:t>Node is dangling</a:t>
            </a:r>
          </a:p>
          <a:p>
            <a:pPr lvl="1" eaLnBrk="1" hangingPunct="1"/>
            <a:r>
              <a:rPr lang="en-US" altLang="en-US" dirty="0" smtClean="0"/>
              <a:t>Must keep a pointer to the node to be able to deallocate its memory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46085" name="Picture 2" descr="q = p-&gt;link;&#10;p-&gt;link = q-&gt;link;&#10;delete q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819400"/>
            <a:ext cx="26812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Objectives (1 of 2)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 this chapter, you will:</a:t>
            </a:r>
          </a:p>
          <a:p>
            <a:pPr lvl="1" eaLnBrk="1" hangingPunct="1"/>
            <a:r>
              <a:rPr lang="en-US" altLang="en-US" dirty="0" smtClean="0"/>
              <a:t>Learn about linked lists</a:t>
            </a:r>
          </a:p>
          <a:p>
            <a:pPr lvl="1" eaLnBrk="1" hangingPunct="1"/>
            <a:r>
              <a:rPr lang="en-US" altLang="en-US" dirty="0" smtClean="0"/>
              <a:t>Become familiar with the basic properties of linked lists</a:t>
            </a:r>
          </a:p>
          <a:p>
            <a:pPr lvl="1" eaLnBrk="1" hangingPunct="1"/>
            <a:r>
              <a:rPr lang="en-US" altLang="en-US" dirty="0" smtClean="0"/>
              <a:t>Explore the insertion and deletion operations on linked lists</a:t>
            </a:r>
          </a:p>
          <a:p>
            <a:pPr lvl="1" eaLnBrk="1" hangingPunct="1"/>
            <a:r>
              <a:rPr lang="en-US" altLang="en-US" dirty="0" smtClean="0"/>
              <a:t>Discover how to build and manipulate a linked list</a:t>
            </a:r>
          </a:p>
          <a:p>
            <a:pPr lvl="1" eaLnBrk="1" hangingPunct="1"/>
            <a:r>
              <a:rPr lang="en-US" altLang="en-US" dirty="0" smtClean="0"/>
              <a:t>Learn how to implement linked lists as ADTs</a:t>
            </a:r>
          </a:p>
        </p:txBody>
      </p:sp>
      <p:sp>
        <p:nvSpPr>
          <p:cNvPr id="28676" name="Footer Placeholder 1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rgbClr val="404040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404040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5000"/>
              </a:lnSpc>
              <a:spcBef>
                <a:spcPct val="20000"/>
              </a:spcBef>
              <a:buClr>
                <a:srgbClr val="404040"/>
              </a:buClr>
              <a:buFont typeface="Arial" charset="0"/>
              <a:buChar char="-"/>
              <a:defRPr sz="1600">
                <a:solidFill>
                  <a:srgbClr val="404040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•"/>
              <a:defRPr sz="1400">
                <a:solidFill>
                  <a:srgbClr val="404040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" dirty="0" smtClean="0">
                <a:solidFill>
                  <a:srgbClr val="898989"/>
                </a:solidFill>
                <a:latin typeface="Arial" charset="0"/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Deletion (3 of 3)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1524000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TABLE 17-3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Deleting a Node from a Linked List</a:t>
            </a:r>
          </a:p>
        </p:txBody>
      </p:sp>
      <p:pic>
        <p:nvPicPr>
          <p:cNvPr id="47109" name="Picture 2" descr="Table 17-3 shows the effect of these statements:&#10;&#10;q = p-&gt;link;&#10;p-&gt;link = q-&gt;link;&#10;delete q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2"/>
          <a:stretch/>
        </p:blipFill>
        <p:spPr bwMode="auto">
          <a:xfrm>
            <a:off x="350838" y="1831975"/>
            <a:ext cx="8423275" cy="355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Building a Linked List</a:t>
            </a:r>
          </a:p>
        </p:txBody>
      </p:sp>
      <p:sp>
        <p:nvSpPr>
          <p:cNvPr id="4813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If data is unsorted, the list will be unsorted</a:t>
            </a:r>
          </a:p>
          <a:p>
            <a:pPr eaLnBrk="1" hangingPunct="1"/>
            <a:r>
              <a:rPr lang="en-US" altLang="en-US" dirty="0" smtClean="0"/>
              <a:t>Can build a linked list forward or backward</a:t>
            </a:r>
          </a:p>
          <a:p>
            <a:pPr lvl="1" eaLnBrk="1" hangingPunct="1"/>
            <a:r>
              <a:rPr lang="en-US" altLang="en-US" u="sng" dirty="0" smtClean="0"/>
              <a:t>Forward</a:t>
            </a:r>
            <a:r>
              <a:rPr lang="en-US" altLang="en-US" dirty="0" smtClean="0"/>
              <a:t>: a new node is always inserted at the end of the linked list</a:t>
            </a:r>
          </a:p>
          <a:p>
            <a:pPr lvl="1" eaLnBrk="1" hangingPunct="1"/>
            <a:r>
              <a:rPr lang="en-US" altLang="en-US" u="sng" dirty="0" smtClean="0"/>
              <a:t>Backward</a:t>
            </a:r>
            <a:r>
              <a:rPr lang="en-US" altLang="en-US" dirty="0" smtClean="0"/>
              <a:t>: a new node is always inserted at the beginning of the list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Building a Linked List Forward (1 of 4)</a:t>
            </a:r>
          </a:p>
        </p:txBody>
      </p:sp>
      <p:sp>
        <p:nvSpPr>
          <p:cNvPr id="49155" name="Rectangle 7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43912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Need three pointers to build the list:</a:t>
            </a:r>
          </a:p>
          <a:p>
            <a:pPr lvl="1" eaLnBrk="1" hangingPunct="1"/>
            <a:r>
              <a:rPr lang="en-US" altLang="en-US" dirty="0" smtClean="0"/>
              <a:t>One to point to the first node in the list, which cannot be moved</a:t>
            </a:r>
          </a:p>
          <a:p>
            <a:pPr lvl="1" eaLnBrk="1" hangingPunct="1"/>
            <a:r>
              <a:rPr lang="en-US" altLang="en-US" dirty="0" smtClean="0"/>
              <a:t>One to point to the last node in the list</a:t>
            </a:r>
          </a:p>
          <a:p>
            <a:pPr lvl="1" eaLnBrk="1" hangingPunct="1"/>
            <a:r>
              <a:rPr lang="en-US" altLang="en-US" dirty="0" smtClean="0"/>
              <a:t>One to create the new node</a:t>
            </a:r>
          </a:p>
          <a:p>
            <a:pPr eaLnBrk="1" hangingPunct="1"/>
            <a:r>
              <a:rPr lang="en-US" altLang="en-US" dirty="0" smtClean="0"/>
              <a:t>Example:</a:t>
            </a:r>
          </a:p>
          <a:p>
            <a:pPr lvl="1" eaLnBrk="1" hangingPunct="1"/>
            <a:r>
              <a:rPr lang="en-US" altLang="en-US" dirty="0" smtClean="0"/>
              <a:t>Data: 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2 15 8 24 34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Building a Linked List Forward (2 of 4)</a:t>
            </a:r>
          </a:p>
        </p:txBody>
      </p:sp>
      <p:pic>
        <p:nvPicPr>
          <p:cNvPr id="50184" name="Picture 11" descr="Figure 17-12 illustrates an empty list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1403"/>
          <a:stretch/>
        </p:blipFill>
        <p:spPr bwMode="auto">
          <a:xfrm>
            <a:off x="1587036" y="1869464"/>
            <a:ext cx="5969929" cy="87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179449" y="3048000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17-12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Empty list</a:t>
            </a:r>
          </a:p>
        </p:txBody>
      </p:sp>
      <p:pic>
        <p:nvPicPr>
          <p:cNvPr id="50182" name="Picture 13" descr="Figure 17-14 shows the list after inserting newNode in it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27"/>
          <a:stretch/>
        </p:blipFill>
        <p:spPr bwMode="auto">
          <a:xfrm>
            <a:off x="1004112" y="3876675"/>
            <a:ext cx="6922674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179449" y="5257800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17-14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List after inserting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in 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Building a Linked List Forward (3 of 4)</a:t>
            </a:r>
          </a:p>
        </p:txBody>
      </p:sp>
      <p:pic>
        <p:nvPicPr>
          <p:cNvPr id="51209" name="Picture 8" descr="Figure 17-15 shows the results of 15 stored in the info field of newNode and nullptr assigned to the link field of newNod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0"/>
          <a:stretch/>
        </p:blipFill>
        <p:spPr bwMode="auto">
          <a:xfrm>
            <a:off x="604075" y="1485900"/>
            <a:ext cx="7850124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47939" y="3082925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17-15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List and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with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15</a:t>
            </a:r>
          </a:p>
        </p:txBody>
      </p:sp>
      <p:pic>
        <p:nvPicPr>
          <p:cNvPr id="51207" name="Picture 9" descr="Figure 17-16 shows the list after inserting newNode at the end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0"/>
          <a:stretch/>
        </p:blipFill>
        <p:spPr bwMode="auto">
          <a:xfrm>
            <a:off x="604935" y="4229100"/>
            <a:ext cx="784840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 descr="&#10;"/>
          <p:cNvSpPr/>
          <p:nvPr/>
        </p:nvSpPr>
        <p:spPr>
          <a:xfrm>
            <a:off x="547939" y="5753100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17-16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List after inserting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at the end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Building a Linked List Forward (4 of 4)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223838" y="1600200"/>
            <a:ext cx="6934200" cy="830263"/>
          </a:xfrm>
        </p:spPr>
        <p:txBody>
          <a:bodyPr rtlCol="0"/>
          <a:lstStyle/>
          <a:p>
            <a:pPr marL="342900" indent="-3429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sz="2000" dirty="0" smtClean="0"/>
              <a:t>Now repeat this process three more times: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en-US" sz="2000" dirty="0" smtClean="0"/>
          </a:p>
        </p:txBody>
      </p:sp>
      <p:pic>
        <p:nvPicPr>
          <p:cNvPr id="52230" name="Picture 9" descr="Figure 17-17 shows the list after inserting 8, 24, and 34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732085" y="2057400"/>
            <a:ext cx="6014511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32085" y="3276600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17-17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List after inserting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,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, and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Building a Linked List Backward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087944"/>
          </a:xfrm>
        </p:spPr>
        <p:txBody>
          <a:bodyPr/>
          <a:lstStyle/>
          <a:p>
            <a:pPr eaLnBrk="1" hangingPunct="1">
              <a:lnSpc>
                <a:spcPct val="98000"/>
              </a:lnSpc>
              <a:spcBef>
                <a:spcPct val="18000"/>
              </a:spcBef>
            </a:pPr>
            <a:r>
              <a:rPr lang="en-US" altLang="en-US" dirty="0" smtClean="0"/>
              <a:t>Algorithm to build a linked list backward:</a:t>
            </a:r>
          </a:p>
          <a:p>
            <a:pPr lvl="1" eaLnBrk="1" hangingPunct="1">
              <a:lnSpc>
                <a:spcPct val="98000"/>
              </a:lnSpc>
              <a:spcBef>
                <a:spcPct val="18000"/>
              </a:spcBef>
            </a:pPr>
            <a:r>
              <a:rPr lang="en-US" altLang="en-US" dirty="0" smtClean="0"/>
              <a:t>Initialize </a:t>
            </a:r>
            <a:r>
              <a:rPr lang="en-US" altLang="en-US" b="1" dirty="0" smtClean="0">
                <a:latin typeface="Courier New" pitchFamily="49" charset="0"/>
              </a:rPr>
              <a:t>first</a:t>
            </a:r>
            <a:r>
              <a:rPr lang="en-US" altLang="en-US" dirty="0" smtClean="0"/>
              <a:t> to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nullptr</a:t>
            </a:r>
          </a:p>
          <a:p>
            <a:pPr lvl="1" eaLnBrk="1" hangingPunct="1">
              <a:lnSpc>
                <a:spcPct val="98000"/>
              </a:lnSpc>
              <a:spcBef>
                <a:spcPct val="18000"/>
              </a:spcBef>
            </a:pPr>
            <a:r>
              <a:rPr lang="en-US" altLang="en-US" dirty="0" smtClean="0"/>
              <a:t>For each item in the list</a:t>
            </a:r>
          </a:p>
          <a:p>
            <a:pPr lvl="2" eaLnBrk="1" hangingPunct="1">
              <a:lnSpc>
                <a:spcPct val="98000"/>
              </a:lnSpc>
              <a:spcBef>
                <a:spcPct val="18000"/>
              </a:spcBef>
            </a:pPr>
            <a:r>
              <a:rPr lang="en-US" altLang="en-US" dirty="0" smtClean="0"/>
              <a:t>Create the new node, </a:t>
            </a:r>
            <a:r>
              <a:rPr lang="en-US" altLang="en-US" b="1" dirty="0" smtClean="0">
                <a:latin typeface="Courier New" pitchFamily="49" charset="0"/>
              </a:rPr>
              <a:t>newNode</a:t>
            </a:r>
          </a:p>
          <a:p>
            <a:pPr lvl="2" eaLnBrk="1" hangingPunct="1">
              <a:lnSpc>
                <a:spcPct val="98000"/>
              </a:lnSpc>
              <a:spcBef>
                <a:spcPct val="18000"/>
              </a:spcBef>
            </a:pPr>
            <a:r>
              <a:rPr lang="en-US" altLang="en-US" dirty="0" smtClean="0"/>
              <a:t>Store the data in </a:t>
            </a:r>
            <a:r>
              <a:rPr lang="en-US" altLang="en-US" b="1" dirty="0" smtClean="0">
                <a:latin typeface="Courier New" pitchFamily="49" charset="0"/>
              </a:rPr>
              <a:t>newNode</a:t>
            </a:r>
            <a:endParaRPr lang="en-US" altLang="en-US" b="1" dirty="0" smtClean="0"/>
          </a:p>
          <a:p>
            <a:pPr lvl="2" eaLnBrk="1" hangingPunct="1">
              <a:lnSpc>
                <a:spcPct val="98000"/>
              </a:lnSpc>
              <a:spcBef>
                <a:spcPct val="18000"/>
              </a:spcBef>
            </a:pPr>
            <a:r>
              <a:rPr lang="en-US" altLang="en-US" dirty="0" smtClean="0"/>
              <a:t>Insert </a:t>
            </a:r>
            <a:r>
              <a:rPr lang="en-US" altLang="en-US" b="1" dirty="0" smtClean="0">
                <a:latin typeface="Courier New" pitchFamily="49" charset="0"/>
              </a:rPr>
              <a:t>newNode</a:t>
            </a:r>
            <a:r>
              <a:rPr lang="en-US" altLang="en-US" dirty="0" smtClean="0"/>
              <a:t> before </a:t>
            </a:r>
            <a:r>
              <a:rPr lang="en-US" altLang="en-US" b="1" dirty="0" smtClean="0">
                <a:latin typeface="Courier New" pitchFamily="49" charset="0"/>
              </a:rPr>
              <a:t>first</a:t>
            </a:r>
          </a:p>
          <a:p>
            <a:pPr lvl="2" eaLnBrk="1" hangingPunct="1">
              <a:lnSpc>
                <a:spcPct val="98000"/>
              </a:lnSpc>
              <a:spcBef>
                <a:spcPct val="18000"/>
              </a:spcBef>
            </a:pPr>
            <a:r>
              <a:rPr lang="en-US" altLang="en-US" dirty="0" smtClean="0"/>
              <a:t>Update the value of the pointer </a:t>
            </a:r>
            <a:r>
              <a:rPr lang="en-US" altLang="en-US" b="1" dirty="0" smtClean="0">
                <a:latin typeface="Courier New" pitchFamily="49" charset="0"/>
              </a:rPr>
              <a:t>first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 as an ADT (1 of 4)</a:t>
            </a:r>
          </a:p>
        </p:txBody>
      </p:sp>
      <p:sp>
        <p:nvSpPr>
          <p:cNvPr id="54275" name="Rectangle 5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301313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Basic operations on linked lists:</a:t>
            </a:r>
          </a:p>
          <a:p>
            <a:pPr lvl="1" eaLnBrk="1" hangingPunct="1"/>
            <a:r>
              <a:rPr lang="en-US" altLang="en-US" dirty="0" smtClean="0"/>
              <a:t>Initialize the list</a:t>
            </a:r>
          </a:p>
          <a:p>
            <a:pPr lvl="1" eaLnBrk="1" hangingPunct="1"/>
            <a:r>
              <a:rPr lang="en-US" altLang="en-US" dirty="0" smtClean="0"/>
              <a:t>Determine whether the list is empty</a:t>
            </a:r>
          </a:p>
          <a:p>
            <a:pPr lvl="1" eaLnBrk="1" hangingPunct="1"/>
            <a:r>
              <a:rPr lang="en-US" altLang="en-US" dirty="0" smtClean="0"/>
              <a:t>Print the list</a:t>
            </a:r>
          </a:p>
          <a:p>
            <a:pPr lvl="1" eaLnBrk="1" hangingPunct="1"/>
            <a:r>
              <a:rPr lang="en-US" altLang="en-US" dirty="0" smtClean="0"/>
              <a:t>Find the length of the list</a:t>
            </a:r>
          </a:p>
          <a:p>
            <a:pPr lvl="1" eaLnBrk="1" hangingPunct="1"/>
            <a:r>
              <a:rPr lang="en-US" altLang="en-US" dirty="0" smtClean="0"/>
              <a:t>Destroy the list</a:t>
            </a:r>
          </a:p>
          <a:p>
            <a:pPr lvl="1" eaLnBrk="1" hangingPunct="1"/>
            <a:r>
              <a:rPr lang="en-US" altLang="en-US" dirty="0" smtClean="0"/>
              <a:t>Retrieve </a:t>
            </a:r>
            <a:r>
              <a:rPr lang="en-US" altLang="en-US" b="1" dirty="0" smtClean="0">
                <a:latin typeface="Courier New" pitchFamily="49" charset="0"/>
              </a:rPr>
              <a:t>info</a:t>
            </a:r>
            <a:r>
              <a:rPr lang="en-US" altLang="en-US" dirty="0" smtClean="0"/>
              <a:t> contained in the first or last node</a:t>
            </a:r>
          </a:p>
          <a:p>
            <a:pPr lvl="1" eaLnBrk="1" hangingPunct="1"/>
            <a:r>
              <a:rPr lang="en-US" altLang="en-US" dirty="0" smtClean="0"/>
              <a:t>Search the list for a given item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 as an ADT (2 of 4)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Basic operations on linked lists (cont’d.):</a:t>
            </a:r>
          </a:p>
          <a:p>
            <a:pPr lvl="1" eaLnBrk="1" hangingPunct="1"/>
            <a:r>
              <a:rPr lang="en-US" altLang="en-US" dirty="0" smtClean="0"/>
              <a:t>Insert an item in the list</a:t>
            </a:r>
          </a:p>
          <a:p>
            <a:pPr lvl="1" eaLnBrk="1" hangingPunct="1"/>
            <a:r>
              <a:rPr lang="en-US" altLang="en-US" dirty="0" smtClean="0"/>
              <a:t>Delete an item from the list</a:t>
            </a:r>
          </a:p>
          <a:p>
            <a:pPr lvl="1" eaLnBrk="1" hangingPunct="1"/>
            <a:r>
              <a:rPr lang="en-US" altLang="en-US" dirty="0" smtClean="0"/>
              <a:t>Make a copy of the linked list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 as an ADT (3 of 4)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453364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Two general types of linked lists:</a:t>
            </a:r>
          </a:p>
          <a:p>
            <a:pPr lvl="1" eaLnBrk="1" hangingPunct="1"/>
            <a:r>
              <a:rPr lang="en-US" altLang="en-US" dirty="0" smtClean="0"/>
              <a:t>Sorted and unsorted lists</a:t>
            </a:r>
          </a:p>
          <a:p>
            <a:pPr eaLnBrk="1" hangingPunct="1"/>
            <a:r>
              <a:rPr lang="en-US" altLang="en-US" dirty="0" smtClean="0"/>
              <a:t>Algorithms to implement the operations search, insert, and remove differ slightly for sorted and unsorted lists</a:t>
            </a:r>
          </a:p>
          <a:p>
            <a:pPr eaLnBrk="1" hangingPunct="1"/>
            <a:r>
              <a:rPr lang="en-US" altLang="en-US" dirty="0" smtClean="0"/>
              <a:t>abstract</a:t>
            </a:r>
            <a:r>
              <a:rPr lang="en-US" altLang="en-US" b="1" dirty="0" smtClean="0">
                <a:latin typeface="Courier New" pitchFamily="49" charset="0"/>
              </a:rPr>
              <a:t>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b="1" dirty="0" smtClean="0"/>
              <a:t> </a:t>
            </a:r>
            <a:r>
              <a:rPr lang="en-US" altLang="en-US" b="1" dirty="0" smtClean="0">
                <a:latin typeface="Courier New" pitchFamily="49" charset="0"/>
              </a:rPr>
              <a:t>linkedListType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will implement basic linked list operations</a:t>
            </a:r>
          </a:p>
          <a:p>
            <a:pPr lvl="1" eaLnBrk="1" hangingPunct="1"/>
            <a:r>
              <a:rPr lang="en-US" altLang="en-US" dirty="0" smtClean="0"/>
              <a:t>Derived classes: </a:t>
            </a:r>
            <a:r>
              <a:rPr lang="en-US" altLang="en-US" b="1" dirty="0" smtClean="0">
                <a:latin typeface="Courier New" pitchFamily="49" charset="0"/>
              </a:rPr>
              <a:t>unorderedLinkedList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</a:rPr>
              <a:t>orderedLinkedList</a:t>
            </a:r>
            <a:endParaRPr lang="en-US" altLang="en-US" b="1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Objectives (2 of 2)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en-US" dirty="0" smtClean="0"/>
              <a:t>Learn how to create linked list iterators</a:t>
            </a:r>
          </a:p>
          <a:p>
            <a:pPr lvl="1" eaLnBrk="1" hangingPunct="1"/>
            <a:r>
              <a:rPr lang="en-US" altLang="en-US" dirty="0" smtClean="0"/>
              <a:t>Learn how to implement the basic operations on a linked list</a:t>
            </a:r>
          </a:p>
          <a:p>
            <a:pPr lvl="1" eaLnBrk="1" hangingPunct="1"/>
            <a:r>
              <a:rPr lang="en-US" altLang="en-US" dirty="0" smtClean="0"/>
              <a:t>Learn how to create unordered linked lists</a:t>
            </a:r>
          </a:p>
          <a:p>
            <a:pPr lvl="1" eaLnBrk="1" hangingPunct="1"/>
            <a:r>
              <a:rPr lang="en-US" altLang="en-US" dirty="0" smtClean="0"/>
              <a:t>Learn how to create ordered linked lists</a:t>
            </a:r>
          </a:p>
          <a:p>
            <a:pPr lvl="1" eaLnBrk="1" hangingPunct="1"/>
            <a:r>
              <a:rPr lang="en-US" altLang="en-US" dirty="0" smtClean="0"/>
              <a:t>Learn how to construct a</a:t>
            </a:r>
          </a:p>
          <a:p>
            <a:pPr lvl="1" eaLnBrk="1" hangingPunct="1"/>
            <a:r>
              <a:rPr lang="en-US" altLang="en-US" dirty="0" smtClean="0"/>
              <a:t>Become familiar with circular linked lists doubly linked list</a:t>
            </a:r>
          </a:p>
        </p:txBody>
      </p:sp>
      <p:sp>
        <p:nvSpPr>
          <p:cNvPr id="29700" name="Footer Placeholder 1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rgbClr val="404040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404040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5000"/>
              </a:lnSpc>
              <a:spcBef>
                <a:spcPct val="20000"/>
              </a:spcBef>
              <a:buClr>
                <a:srgbClr val="404040"/>
              </a:buClr>
              <a:buFont typeface="Arial" charset="0"/>
              <a:buChar char="-"/>
              <a:defRPr sz="1600">
                <a:solidFill>
                  <a:srgbClr val="404040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•"/>
              <a:defRPr sz="1400">
                <a:solidFill>
                  <a:srgbClr val="404040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" dirty="0" smtClean="0">
                <a:solidFill>
                  <a:srgbClr val="898989"/>
                </a:solidFill>
                <a:latin typeface="Arial" charset="0"/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 as an ADT (4 of 4)</a:t>
            </a:r>
          </a:p>
        </p:txBody>
      </p:sp>
      <p:sp>
        <p:nvSpPr>
          <p:cNvPr id="57347" name="Rectangle 5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8411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For an unordered linked list, can insert a new item at either the end or the beginning</a:t>
            </a:r>
          </a:p>
          <a:p>
            <a:pPr lvl="1" eaLnBrk="1" hangingPunct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buildListForward</a:t>
            </a:r>
            <a:r>
              <a:rPr lang="en-US" altLang="en-US" dirty="0" smtClean="0"/>
              <a:t> inserts item at the end</a:t>
            </a:r>
          </a:p>
          <a:p>
            <a:pPr lvl="1" eaLnBrk="1" hangingPunct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buildListBackward</a:t>
            </a:r>
            <a:r>
              <a:rPr lang="en-US" altLang="en-US" dirty="0" smtClean="0"/>
              <a:t> inserts item at beginning</a:t>
            </a:r>
          </a:p>
          <a:p>
            <a:pPr eaLnBrk="1" hangingPunct="1"/>
            <a:r>
              <a:rPr lang="en-US" altLang="en-US" dirty="0" smtClean="0"/>
              <a:t>Will need two functions:</a:t>
            </a:r>
          </a:p>
          <a:p>
            <a:pPr lvl="1" eaLnBrk="1" hangingPunct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insertFirst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insertLast</a:t>
            </a:r>
          </a:p>
          <a:p>
            <a:pPr eaLnBrk="1" hangingPunct="1"/>
            <a:r>
              <a:rPr lang="en-US" altLang="en-US" dirty="0" smtClean="0"/>
              <a:t>Will use two pointers in the list:</a:t>
            </a:r>
          </a:p>
          <a:p>
            <a:pPr lvl="1" eaLnBrk="1" hangingPunct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first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last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Structure of Linked List Nodes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63121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Each node has two member variables </a:t>
            </a:r>
          </a:p>
          <a:p>
            <a:pPr eaLnBrk="1" hangingPunct="1"/>
            <a:r>
              <a:rPr lang="en-US" altLang="en-US" dirty="0" smtClean="0"/>
              <a:t>We implement the node of a linked list as a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struct</a:t>
            </a:r>
          </a:p>
          <a:p>
            <a:pPr eaLnBrk="1" hangingPunct="1"/>
            <a:r>
              <a:rPr lang="en-US" altLang="en-US" dirty="0" smtClean="0"/>
              <a:t>Definition of the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struct</a:t>
            </a:r>
            <a:r>
              <a:rPr lang="en-US" altLang="en-US" b="1" dirty="0" smtClean="0">
                <a:latin typeface="Courier New" pitchFamily="49" charset="0"/>
              </a:rPr>
              <a:t> nodeType</a:t>
            </a:r>
            <a:r>
              <a:rPr lang="en-US" altLang="en-US" dirty="0" smtClean="0"/>
              <a:t>: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58373" name="Picture 8" descr="//Definition of the node&#10;template &lt;class Type&gt;&#10;struct nodeType&#10;{&#10;    Type info;&#10;    nodeType&lt;Type&gt; *link;&#10;}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0"/>
            <a:ext cx="34067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Member Variables of the </a:t>
            </a:r>
            <a:r>
              <a:rPr lang="en-US" altLang="en-US" dirty="0" smtClean="0">
                <a:latin typeface="Courier New" pitchFamily="49" charset="0"/>
              </a:rPr>
              <a:t>class linkedListType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>
                <a:latin typeface="Courier New" pitchFamily="49" charset="0"/>
              </a:rPr>
              <a:t>linkedListType</a:t>
            </a:r>
            <a:r>
              <a:rPr lang="en-US" altLang="en-US" dirty="0" smtClean="0"/>
              <a:t> has three member variables:</a:t>
            </a:r>
          </a:p>
          <a:p>
            <a:pPr lvl="1" eaLnBrk="1" hangingPunct="1"/>
            <a:r>
              <a:rPr lang="en-US" altLang="en-US" dirty="0" smtClean="0"/>
              <a:t>Two pointers: </a:t>
            </a:r>
            <a:r>
              <a:rPr lang="en-US" altLang="en-US" b="1" dirty="0" smtClean="0">
                <a:latin typeface="Courier New" pitchFamily="49" charset="0"/>
              </a:rPr>
              <a:t>first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</a:rPr>
              <a:t>last</a:t>
            </a:r>
          </a:p>
          <a:p>
            <a:pPr lvl="1" eaLnBrk="1" hangingPunct="1"/>
            <a:r>
              <a:rPr lang="en-US" altLang="en-US" dirty="0" smtClean="0">
                <a:latin typeface="Courier New" pitchFamily="49" charset="0"/>
              </a:rPr>
              <a:t>count</a:t>
            </a:r>
            <a:r>
              <a:rPr lang="en-US" altLang="en-US" dirty="0" smtClean="0"/>
              <a:t>: the number of nodes in the list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59397" name="Picture 8" descr="protected:&#10;    int count; //variable to store the number of&#10;    //elements in the list&#10;    nodeType&lt;Type&gt; *first; //pointer to the first node&#10;    //of the list&#10;    nodeType&lt;Type&gt; *last; //pointer to the last node&#10;    //of the 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71788"/>
            <a:ext cx="7815263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 Iterators (1 of 4)</a:t>
            </a:r>
          </a:p>
        </p:txBody>
      </p:sp>
      <p:sp>
        <p:nvSpPr>
          <p:cNvPr id="60419" name="Rectangle 5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60090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To process each node of the list</a:t>
            </a:r>
          </a:p>
          <a:p>
            <a:pPr lvl="1" eaLnBrk="1" hangingPunct="1"/>
            <a:r>
              <a:rPr lang="en-US" altLang="en-US" dirty="0" smtClean="0"/>
              <a:t>List must be traversed, starting at first node</a:t>
            </a:r>
          </a:p>
          <a:p>
            <a:pPr eaLnBrk="1" hangingPunct="1"/>
            <a:r>
              <a:rPr lang="en-US" altLang="en-US" u="sng" dirty="0" smtClean="0"/>
              <a:t>Iterator</a:t>
            </a:r>
            <a:r>
              <a:rPr lang="en-US" altLang="en-US" dirty="0" smtClean="0"/>
              <a:t>: object that produces each element of a container, one element at a time</a:t>
            </a:r>
          </a:p>
          <a:p>
            <a:pPr lvl="1" eaLnBrk="1" hangingPunct="1"/>
            <a:r>
              <a:rPr lang="en-US" altLang="en-US" dirty="0" smtClean="0"/>
              <a:t>The two most common iterator operations:</a:t>
            </a:r>
          </a:p>
          <a:p>
            <a:pPr lvl="2" eaLnBrk="1" hangingPunct="1">
              <a:buFontTx/>
              <a:buNone/>
            </a:pPr>
            <a:r>
              <a:rPr lang="en-US" altLang="en-US" sz="2500" dirty="0" smtClean="0"/>
              <a:t>	</a:t>
            </a:r>
            <a:r>
              <a:rPr lang="en-US" altLang="en-US" sz="2500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altLang="en-US" sz="2500" dirty="0" smtClean="0"/>
              <a:t> (the increment operator)</a:t>
            </a:r>
          </a:p>
          <a:p>
            <a:pPr lvl="2" eaLnBrk="1" hangingPunct="1">
              <a:buFontTx/>
              <a:buNone/>
            </a:pPr>
            <a:r>
              <a:rPr lang="en-US" altLang="en-US" sz="2500" dirty="0" smtClean="0"/>
              <a:t>	</a:t>
            </a:r>
            <a:r>
              <a:rPr lang="en-US" altLang="en-US" sz="2500" b="1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en-US" sz="2500" dirty="0" smtClean="0"/>
              <a:t> (the dereferencing operator)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 Iterators (2 of 4)</a:t>
            </a:r>
          </a:p>
        </p:txBody>
      </p:sp>
      <p:sp>
        <p:nvSpPr>
          <p:cNvPr id="61443" name="Rectangle 5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68199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An iterator is an object</a:t>
            </a:r>
          </a:p>
          <a:p>
            <a:pPr lvl="1" eaLnBrk="1" hangingPunct="1"/>
            <a:r>
              <a:rPr lang="en-US" altLang="en-US" dirty="0" smtClean="0"/>
              <a:t>Need to define a class (</a:t>
            </a:r>
            <a:r>
              <a:rPr lang="en-US" altLang="en-US" b="1" dirty="0" smtClean="0">
                <a:latin typeface="Courier New" pitchFamily="49" charset="0"/>
              </a:rPr>
              <a:t>linkedListIterator</a:t>
            </a:r>
            <a:r>
              <a:rPr lang="en-US" altLang="en-US" dirty="0" smtClean="0"/>
              <a:t>) to create iterators to objects of the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b="1" dirty="0" smtClean="0">
                <a:latin typeface="Courier New" pitchFamily="49" charset="0"/>
              </a:rPr>
              <a:t> linkedListType</a:t>
            </a:r>
          </a:p>
          <a:p>
            <a:pPr lvl="1" eaLnBrk="1" hangingPunct="1"/>
            <a:r>
              <a:rPr lang="en-US" altLang="en-US" dirty="0" smtClean="0"/>
              <a:t>Will have one member variable to refer to the current node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 Iterators (3 of 4)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0200" y="4876800"/>
            <a:ext cx="617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17-19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UML class diagram of the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linkedListIterator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26" name="Picture 2" descr="Figure 17-19 shows the UML class diagram of the class linkedListIterator.&#10;&#10;linkedListIterator&lt;Type&gt;&#10;-*current: nodeType&lt;Type&gt;&#10;+linkedListIterator()&#10;+linkedListIterator(nodeType&lt;Type&gt;)&#10;+operator*(): Type&#10;+operator++(): linkedListIterator&lt;Type&gt;&#10;+operator==(const linkedListIterator&lt;Type&gt;&amp;) const: bool&#10;+operator!=(const linkedListIterator&lt;Type&gt;&amp;) const: b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6"/>
          <a:stretch/>
        </p:blipFill>
        <p:spPr bwMode="auto">
          <a:xfrm>
            <a:off x="732082" y="1971675"/>
            <a:ext cx="7679836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2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 Iterators (4 of 4)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7400" y="5898952"/>
            <a:ext cx="784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17-20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UML class diagram of the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linkedListType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050" name="Picture 2" descr="Figure 17-20 is a UML class diagram of the class linkedListType&#10;&#10;linkedListType&lt;Type&gt;&#10;#count: int&#10;#*first: nodeType&lt;Type&gt;&#10;#*last: nodeType&lt;Type&gt;&#10;+operator=(const linkedListType&lt;Type&gt;&amp;):&#10;const linkedListType&lt;Type&gt;&amp;&#10;+initializeList(): void&#10;+isEmptyList() const: bool&#10;+print() const: void&#10;+length() const: int&#10;+destroyList(): void&#10;+front() const: Type&#10;+back() const: Type&#10;+search(const Type&amp;) const = 0: bool&#10;+insertFirst(const Type&amp;) = 0: void&#10;+insertLast(const Type&amp;) = 0: void&#10;+deleteNode(const Type&amp;) = 0: void&#10;+begin(): linkedListIterator&lt;Type&gt;&#10;+end(): linkedListIterator&lt;Type&gt;&#10;+linkedListType()&#10;+linkedListType(const linkedListType&lt;Type&gt;&amp;)&#10;+~linkedListType()&#10;-copyList(const linkedListType&lt;Type&gt;&amp;): voi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7"/>
          <a:stretch/>
        </p:blipFill>
        <p:spPr bwMode="auto">
          <a:xfrm>
            <a:off x="1519386" y="1184134"/>
            <a:ext cx="5928846" cy="4607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Default Constructor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Default constructor:</a:t>
            </a:r>
          </a:p>
          <a:p>
            <a:pPr lvl="1" eaLnBrk="1" hangingPunct="1"/>
            <a:r>
              <a:rPr lang="en-US" altLang="en-US" dirty="0" smtClean="0"/>
              <a:t>Initializes the list to an empty state</a:t>
            </a:r>
          </a:p>
        </p:txBody>
      </p:sp>
      <p:pic>
        <p:nvPicPr>
          <p:cNvPr id="1026" name="Picture 2" descr="template &lt;class Type&gt;&#10;doublyLinkedList&lt;Type&gt;::doublyLinkedList()&#10;{&#10;    first= nullptr;&#10;    last = nullptr;&#10;    count = 0;&#10;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54483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Destroy the List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13126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destroyList</a:t>
            </a:r>
            <a:r>
              <a:rPr lang="en-US" altLang="en-US" dirty="0" smtClean="0"/>
              <a:t>: </a:t>
            </a:r>
          </a:p>
          <a:p>
            <a:pPr lvl="1" eaLnBrk="1" hangingPunct="1"/>
            <a:r>
              <a:rPr lang="en-US" altLang="en-US" dirty="0" smtClean="0"/>
              <a:t>Traverses the list to deallocate memory occupied by each node</a:t>
            </a:r>
          </a:p>
          <a:p>
            <a:pPr lvl="1" eaLnBrk="1" hangingPunct="1"/>
            <a:r>
              <a:rPr lang="en-US" altLang="en-US" dirty="0" smtClean="0"/>
              <a:t>Once list is destroyed, sets pointers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first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last</a:t>
            </a:r>
            <a:r>
              <a:rPr lang="en-US" altLang="en-US" dirty="0" smtClean="0"/>
              <a:t> to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nullptr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en-US" dirty="0" smtClean="0"/>
              <a:t> to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Initialize the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1817421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initializeList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Initializes list to an empty state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Since constructor already did this,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initializeList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is used to reinitialize an existing list</a:t>
            </a:r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Introduction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 can be organized and processed sequentially using an array, called a sequential list</a:t>
            </a:r>
          </a:p>
          <a:p>
            <a:pPr eaLnBrk="1" hangingPunct="1"/>
            <a:r>
              <a:rPr lang="en-US" altLang="en-US" dirty="0" smtClean="0"/>
              <a:t>Problems with an array</a:t>
            </a:r>
          </a:p>
          <a:p>
            <a:pPr lvl="1" eaLnBrk="1" hangingPunct="1"/>
            <a:r>
              <a:rPr lang="en-US" altLang="en-US" dirty="0" smtClean="0"/>
              <a:t>Array size is fixed</a:t>
            </a:r>
          </a:p>
          <a:p>
            <a:pPr lvl="1" eaLnBrk="1" hangingPunct="1"/>
            <a:r>
              <a:rPr lang="en-US" altLang="en-US" u="sng" dirty="0" smtClean="0"/>
              <a:t>Unsorted array</a:t>
            </a:r>
            <a:r>
              <a:rPr lang="en-US" altLang="en-US" dirty="0" smtClean="0"/>
              <a:t>: searching for an item is slow</a:t>
            </a:r>
          </a:p>
          <a:p>
            <a:pPr lvl="1" eaLnBrk="1" hangingPunct="1"/>
            <a:r>
              <a:rPr lang="en-US" altLang="en-US" u="sng" dirty="0" smtClean="0"/>
              <a:t>Sorted array</a:t>
            </a:r>
            <a:r>
              <a:rPr lang="en-US" altLang="en-US" dirty="0" smtClean="0"/>
              <a:t>: insertion and deletion is slow because it requires data movement</a:t>
            </a:r>
          </a:p>
        </p:txBody>
      </p:sp>
      <p:sp>
        <p:nvSpPr>
          <p:cNvPr id="30724" name="Footer Placeholder 1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rgbClr val="404040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404040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5000"/>
              </a:lnSpc>
              <a:spcBef>
                <a:spcPct val="20000"/>
              </a:spcBef>
              <a:buClr>
                <a:srgbClr val="404040"/>
              </a:buClr>
              <a:buFont typeface="Arial" charset="0"/>
              <a:buChar char="-"/>
              <a:defRPr sz="1600">
                <a:solidFill>
                  <a:srgbClr val="404040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•"/>
              <a:defRPr sz="1400">
                <a:solidFill>
                  <a:srgbClr val="404040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" dirty="0" smtClean="0">
                <a:solidFill>
                  <a:srgbClr val="898989"/>
                </a:solidFill>
                <a:latin typeface="Arial" charset="0"/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Print the List</a:t>
            </a:r>
          </a:p>
        </p:txBody>
      </p:sp>
      <p:sp>
        <p:nvSpPr>
          <p:cNvPr id="67587" name="Content Placeholder 4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13126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en-US" dirty="0" smtClean="0"/>
              <a:t>: </a:t>
            </a:r>
          </a:p>
          <a:p>
            <a:pPr lvl="1" eaLnBrk="1" hangingPunct="1"/>
            <a:r>
              <a:rPr lang="en-US" altLang="en-US" dirty="0" smtClean="0"/>
              <a:t>Prints data contained in each node</a:t>
            </a:r>
          </a:p>
          <a:p>
            <a:pPr lvl="1" eaLnBrk="1" hangingPunct="1"/>
            <a:r>
              <a:rPr lang="en-US" altLang="en-US" dirty="0" smtClean="0"/>
              <a:t>Traverses the list using another pointer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Length of a List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13126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length</a:t>
            </a:r>
            <a:r>
              <a:rPr lang="en-US" altLang="en-US" dirty="0" smtClean="0"/>
              <a:t>:</a:t>
            </a:r>
          </a:p>
          <a:p>
            <a:pPr lvl="1" eaLnBrk="1" hangingPunct="1"/>
            <a:r>
              <a:rPr lang="en-US" altLang="en-US" dirty="0" smtClean="0"/>
              <a:t>Returns the count of nodes in the list</a:t>
            </a:r>
          </a:p>
          <a:p>
            <a:pPr lvl="1" eaLnBrk="1" hangingPunct="1"/>
            <a:r>
              <a:rPr lang="en-US" altLang="en-US" dirty="0" smtClean="0"/>
              <a:t>Uses the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en-US" dirty="0" smtClean="0"/>
              <a:t> variable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Retrieve the Data of the First or Last Node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243912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front</a:t>
            </a:r>
            <a:r>
              <a:rPr lang="en-US" altLang="en-US" dirty="0" smtClean="0"/>
              <a:t>: </a:t>
            </a:r>
          </a:p>
          <a:p>
            <a:pPr lvl="1" eaLnBrk="1" hangingPunct="1"/>
            <a:r>
              <a:rPr lang="en-US" altLang="en-US" dirty="0" smtClean="0"/>
              <a:t>Returns the info contained in the first node</a:t>
            </a:r>
          </a:p>
          <a:p>
            <a:pPr lvl="1" eaLnBrk="1" hangingPunct="1"/>
            <a:r>
              <a:rPr lang="en-US" altLang="en-US" dirty="0" smtClean="0"/>
              <a:t>If list is empty, program will be terminated</a:t>
            </a:r>
          </a:p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back</a:t>
            </a:r>
            <a:r>
              <a:rPr lang="en-US" altLang="en-US" dirty="0" smtClean="0"/>
              <a:t>: </a:t>
            </a:r>
          </a:p>
          <a:p>
            <a:pPr lvl="1" eaLnBrk="1" hangingPunct="1"/>
            <a:r>
              <a:rPr lang="en-US" altLang="en-US" dirty="0" smtClean="0"/>
              <a:t>Returns the info contained in the last node</a:t>
            </a:r>
          </a:p>
          <a:p>
            <a:pPr lvl="1" eaLnBrk="1" hangingPunct="1"/>
            <a:r>
              <a:rPr lang="en-US" altLang="en-US" dirty="0" smtClean="0"/>
              <a:t>If list is empty, program will be terminated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Begin and End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175894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altLang="en-US" dirty="0" smtClean="0"/>
              <a:t>:</a:t>
            </a:r>
          </a:p>
          <a:p>
            <a:pPr lvl="1" eaLnBrk="1" hangingPunct="1"/>
            <a:r>
              <a:rPr lang="en-US" altLang="en-US" dirty="0" smtClean="0"/>
              <a:t>Returns an iterator to the first node in the list</a:t>
            </a:r>
          </a:p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altLang="en-US" dirty="0" smtClean="0"/>
              <a:t>:</a:t>
            </a:r>
          </a:p>
          <a:p>
            <a:pPr lvl="1" eaLnBrk="1" hangingPunct="1"/>
            <a:r>
              <a:rPr lang="en-US" altLang="en-US" dirty="0" smtClean="0"/>
              <a:t>Returns an iterator to one past the last node in the list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Copy the List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43912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copyList</a:t>
            </a:r>
            <a:r>
              <a:rPr lang="en-US" altLang="en-US" dirty="0" smtClean="0"/>
              <a:t>:</a:t>
            </a:r>
          </a:p>
          <a:p>
            <a:pPr lvl="1" eaLnBrk="1" hangingPunct="1"/>
            <a:r>
              <a:rPr lang="en-US" altLang="en-US" dirty="0" smtClean="0"/>
              <a:t>Makes an identical copy of a linked list</a:t>
            </a:r>
          </a:p>
          <a:p>
            <a:pPr eaLnBrk="1" hangingPunct="1"/>
            <a:r>
              <a:rPr lang="en-US" altLang="en-US" dirty="0" smtClean="0"/>
              <a:t>Steps:</a:t>
            </a:r>
          </a:p>
          <a:p>
            <a:pPr lvl="1" eaLnBrk="1" hangingPunct="1"/>
            <a:r>
              <a:rPr lang="en-US" altLang="en-US" dirty="0" smtClean="0"/>
              <a:t>Create a node called </a:t>
            </a:r>
            <a:r>
              <a:rPr lang="en-US" altLang="en-US" b="1" dirty="0" smtClean="0">
                <a:latin typeface="Courier New" pitchFamily="49" charset="0"/>
              </a:rPr>
              <a:t>newNode</a:t>
            </a:r>
          </a:p>
          <a:p>
            <a:pPr lvl="1" eaLnBrk="1" hangingPunct="1"/>
            <a:r>
              <a:rPr lang="en-US" altLang="en-US" dirty="0" smtClean="0"/>
              <a:t>Copy the </a:t>
            </a:r>
            <a:r>
              <a:rPr lang="en-US" altLang="en-US" b="1" dirty="0" smtClean="0">
                <a:latin typeface="Courier New" pitchFamily="49" charset="0"/>
              </a:rPr>
              <a:t>info</a:t>
            </a:r>
            <a:r>
              <a:rPr lang="en-US" altLang="en-US" dirty="0" smtClean="0"/>
              <a:t> of the original node into </a:t>
            </a:r>
            <a:r>
              <a:rPr lang="en-US" altLang="en-US" b="1" dirty="0" smtClean="0">
                <a:latin typeface="Courier New" pitchFamily="49" charset="0"/>
              </a:rPr>
              <a:t>newNode</a:t>
            </a:r>
          </a:p>
          <a:p>
            <a:pPr lvl="1" eaLnBrk="1" hangingPunct="1"/>
            <a:r>
              <a:rPr lang="en-US" altLang="en-US" dirty="0" smtClean="0"/>
              <a:t>Insert </a:t>
            </a:r>
            <a:r>
              <a:rPr lang="en-US" altLang="en-US" b="1" dirty="0" smtClean="0">
                <a:latin typeface="Courier New" pitchFamily="49" charset="0"/>
              </a:rPr>
              <a:t>newNode</a:t>
            </a:r>
            <a:r>
              <a:rPr lang="en-US" altLang="en-US" dirty="0" smtClean="0"/>
              <a:t> at the end of the list being created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Destructor &amp; Copy Constructor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209903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Destructor:</a:t>
            </a:r>
          </a:p>
          <a:p>
            <a:pPr lvl="1" eaLnBrk="1" hangingPunct="1"/>
            <a:r>
              <a:rPr lang="en-US" altLang="en-US" dirty="0" smtClean="0"/>
              <a:t>Deallocates memory occupied by nodes when the class object goes out of scope</a:t>
            </a:r>
          </a:p>
          <a:p>
            <a:pPr lvl="1" eaLnBrk="1" hangingPunct="1"/>
            <a:r>
              <a:rPr lang="en-US" altLang="en-US" dirty="0" smtClean="0"/>
              <a:t>Calls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destroyList</a:t>
            </a:r>
            <a:r>
              <a:rPr lang="en-US" altLang="en-US" dirty="0" smtClean="0"/>
              <a:t> to traverse the list and delete each node  </a:t>
            </a:r>
          </a:p>
          <a:p>
            <a:pPr eaLnBrk="1" hangingPunct="1"/>
            <a:r>
              <a:rPr lang="en-US" altLang="en-US" dirty="0" smtClean="0"/>
              <a:t>Copy constructor:</a:t>
            </a:r>
          </a:p>
          <a:p>
            <a:pPr lvl="1" eaLnBrk="1" hangingPunct="1"/>
            <a:r>
              <a:rPr lang="en-US" altLang="en-US" dirty="0" smtClean="0"/>
              <a:t>Makes an identical copy of the linked list</a:t>
            </a:r>
          </a:p>
          <a:p>
            <a:pPr lvl="1" eaLnBrk="1" hangingPunct="1"/>
            <a:r>
              <a:rPr lang="en-US" altLang="en-US" dirty="0" smtClean="0"/>
              <a:t>Calls 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copyList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Overloading the Assignment Operator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Definition of the function to overload the assignment operator</a:t>
            </a:r>
          </a:p>
          <a:p>
            <a:pPr lvl="1" eaLnBrk="1" hangingPunct="1"/>
            <a:r>
              <a:rPr lang="en-US" altLang="en-US" dirty="0" smtClean="0"/>
              <a:t>Similar to the copy constructor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Unordered Linked Lists (1 of 2)</a:t>
            </a:r>
          </a:p>
        </p:txBody>
      </p:sp>
      <p:sp>
        <p:nvSpPr>
          <p:cNvPr id="74755" name="Rectangle 5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80511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b="1" dirty="0" smtClean="0">
                <a:latin typeface="Courier New" pitchFamily="49" charset="0"/>
              </a:rPr>
              <a:t> unorderedLinkedList</a:t>
            </a:r>
            <a:endParaRPr lang="en-US" altLang="en-US" b="1" dirty="0" smtClean="0"/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 smtClean="0"/>
              <a:t>Derived from the abstract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b="1" dirty="0" smtClean="0">
                <a:latin typeface="Courier New" pitchFamily="49" charset="0"/>
              </a:rPr>
              <a:t> linkedListType</a:t>
            </a:r>
            <a:r>
              <a:rPr lang="en-US" altLang="en-US" dirty="0" smtClean="0">
                <a:latin typeface="Courier New" pitchFamily="49" charset="0"/>
              </a:rPr>
              <a:t> 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 smtClean="0"/>
              <a:t>Implements the operations </a:t>
            </a:r>
            <a:r>
              <a:rPr lang="en-US" altLang="en-US" b="1" dirty="0" smtClean="0">
                <a:latin typeface="Courier New" pitchFamily="49" charset="0"/>
              </a:rPr>
              <a:t>search</a:t>
            </a:r>
            <a:r>
              <a:rPr lang="en-US" altLang="en-US" dirty="0" smtClean="0"/>
              <a:t>, </a:t>
            </a:r>
            <a:r>
              <a:rPr lang="en-US" altLang="en-US" b="1" dirty="0" smtClean="0">
                <a:latin typeface="Courier New" pitchFamily="49" charset="0"/>
              </a:rPr>
              <a:t>insertFirst</a:t>
            </a:r>
            <a:r>
              <a:rPr lang="en-US" altLang="en-US" dirty="0" smtClean="0"/>
              <a:t>, </a:t>
            </a:r>
            <a:r>
              <a:rPr lang="en-US" altLang="en-US" b="1" dirty="0" smtClean="0">
                <a:latin typeface="Courier New" pitchFamily="49" charset="0"/>
              </a:rPr>
              <a:t>insertLast</a:t>
            </a:r>
            <a:r>
              <a:rPr lang="en-US" altLang="en-US" dirty="0" smtClean="0"/>
              <a:t>, and </a:t>
            </a:r>
            <a:r>
              <a:rPr lang="en-US" altLang="en-US" b="1" dirty="0" smtClean="0">
                <a:latin typeface="Courier New" pitchFamily="49" charset="0"/>
              </a:rPr>
              <a:t>deleteNode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Unordered Linked Lists (2 of 2)</a:t>
            </a:r>
          </a:p>
        </p:txBody>
      </p:sp>
      <p:pic>
        <p:nvPicPr>
          <p:cNvPr id="75781" name="Picture 7" descr="Figure 17-21 shows a UML class diagram of the class unorderedLinkedList and the inheritance hierarchy.&#10;&#10;unorderedLinkedList&lt;Type&gt;&#10;+search(const Type&amp;) const: bool&#10;+insertFirst(const Type&amp;): void&#10;+insertLast(const Type&amp;): void&#10;+deleteNode(const Type&amp;): voi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71"/>
          <a:stretch/>
        </p:blipFill>
        <p:spPr bwMode="auto">
          <a:xfrm>
            <a:off x="152400" y="1573221"/>
            <a:ext cx="8820152" cy="268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00200" y="4572000"/>
            <a:ext cx="617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17-19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UML class diagram of the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linkedListIterator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Unordered Linked List: Search </a:t>
            </a:r>
            <a:r>
              <a:rPr lang="en-US" altLang="en-US" dirty="0" smtClean="0"/>
              <a:t>the List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32525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search</a:t>
            </a:r>
            <a:r>
              <a:rPr lang="en-US" altLang="en-US" dirty="0" smtClean="0"/>
              <a:t>: </a:t>
            </a:r>
          </a:p>
          <a:p>
            <a:pPr lvl="1" eaLnBrk="1" hangingPunct="1"/>
            <a:r>
              <a:rPr lang="en-US" altLang="en-US" dirty="0" smtClean="0"/>
              <a:t>Searches the list for a given item</a:t>
            </a:r>
          </a:p>
          <a:p>
            <a:pPr eaLnBrk="1" hangingPunct="1"/>
            <a:r>
              <a:rPr lang="en-US" altLang="en-US" dirty="0" smtClean="0"/>
              <a:t>Steps:</a:t>
            </a:r>
          </a:p>
          <a:p>
            <a:pPr lvl="1" eaLnBrk="1" hangingPunct="1"/>
            <a:r>
              <a:rPr lang="en-US" altLang="en-US" dirty="0" smtClean="0"/>
              <a:t>Compare search item with current node in the list</a:t>
            </a:r>
          </a:p>
          <a:p>
            <a:pPr lvl="2" eaLnBrk="1" hangingPunct="1"/>
            <a:r>
              <a:rPr lang="en-US" altLang="en-US" dirty="0" smtClean="0"/>
              <a:t>If </a:t>
            </a:r>
            <a:r>
              <a:rPr lang="en-US" altLang="en-US" b="1" dirty="0" smtClean="0">
                <a:latin typeface="Courier New" pitchFamily="49" charset="0"/>
              </a:rPr>
              <a:t>info</a:t>
            </a:r>
            <a:r>
              <a:rPr lang="en-US" altLang="en-US" dirty="0" smtClean="0"/>
              <a:t> of current node is the same as search item, stop the search</a:t>
            </a:r>
          </a:p>
          <a:p>
            <a:pPr lvl="2" eaLnBrk="1" hangingPunct="1"/>
            <a:r>
              <a:rPr lang="en-US" altLang="en-US" dirty="0" smtClean="0"/>
              <a:t>Otherwise, make the next node the current node</a:t>
            </a:r>
          </a:p>
          <a:p>
            <a:pPr lvl="1" eaLnBrk="1" hangingPunct="1"/>
            <a:r>
              <a:rPr lang="en-US" altLang="en-US" dirty="0" smtClean="0"/>
              <a:t>Repeat Step 1 until item is found or until no more data is left in the list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Lists (1 of 3)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u="sng" dirty="0" smtClean="0"/>
              <a:t>Linked list</a:t>
            </a:r>
            <a:r>
              <a:rPr lang="en-US" altLang="en-US" dirty="0" smtClean="0"/>
              <a:t>: a collection of items (</a:t>
            </a:r>
            <a:r>
              <a:rPr lang="en-US" altLang="en-US" u="sng" dirty="0" smtClean="0"/>
              <a:t>nodes</a:t>
            </a:r>
            <a:r>
              <a:rPr lang="en-US" altLang="en-US" dirty="0" smtClean="0"/>
              <a:t>)  containing two components: </a:t>
            </a:r>
          </a:p>
          <a:p>
            <a:pPr lvl="1" eaLnBrk="1" hangingPunct="1"/>
            <a:r>
              <a:rPr lang="en-US" altLang="en-US" dirty="0" smtClean="0"/>
              <a:t>Data</a:t>
            </a:r>
          </a:p>
          <a:p>
            <a:pPr lvl="1" eaLnBrk="1" hangingPunct="1"/>
            <a:r>
              <a:rPr lang="en-US" altLang="en-US" dirty="0" smtClean="0"/>
              <a:t>Address (</a:t>
            </a:r>
            <a:r>
              <a:rPr lang="en-US" altLang="en-US" u="sng" dirty="0" smtClean="0"/>
              <a:t>link</a:t>
            </a:r>
            <a:r>
              <a:rPr lang="en-US" altLang="en-US" dirty="0" smtClean="0"/>
              <a:t>) of the next node in the list</a:t>
            </a:r>
          </a:p>
        </p:txBody>
      </p:sp>
      <p:pic>
        <p:nvPicPr>
          <p:cNvPr id="31749" name="Picture 8" descr="Figure 17-1 is a pictorial representation of a nod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3657600"/>
            <a:ext cx="62563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84500" y="4800600"/>
            <a:ext cx="2544762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46A66"/>
                </a:solidFill>
                <a:latin typeface="+mn-lt"/>
              </a:rPr>
              <a:t>FIGURE 17-1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 Structure of a node</a:t>
            </a:r>
          </a:p>
        </p:txBody>
      </p:sp>
      <p:sp>
        <p:nvSpPr>
          <p:cNvPr id="31748" name="Footer Placeholder 1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rgbClr val="404040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404040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5000"/>
              </a:lnSpc>
              <a:spcBef>
                <a:spcPct val="20000"/>
              </a:spcBef>
              <a:buClr>
                <a:srgbClr val="404040"/>
              </a:buClr>
              <a:buFont typeface="Arial" charset="0"/>
              <a:buChar char="-"/>
              <a:defRPr sz="1600">
                <a:solidFill>
                  <a:srgbClr val="404040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•"/>
              <a:defRPr sz="1400">
                <a:solidFill>
                  <a:srgbClr val="404040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" dirty="0" smtClean="0">
                <a:solidFill>
                  <a:srgbClr val="898989"/>
                </a:solidFill>
                <a:latin typeface="Arial" charset="0"/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 the First Node</a:t>
            </a:r>
          </a:p>
        </p:txBody>
      </p:sp>
      <p:sp>
        <p:nvSpPr>
          <p:cNvPr id="77827" name="Rectangle 6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88540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insertFirst</a:t>
            </a:r>
            <a:r>
              <a:rPr lang="en-US" altLang="en-US" dirty="0" smtClean="0"/>
              <a:t>: </a:t>
            </a:r>
          </a:p>
          <a:p>
            <a:pPr lvl="1" eaLnBrk="1" hangingPunct="1"/>
            <a:r>
              <a:rPr lang="en-US" altLang="en-US" dirty="0" smtClean="0"/>
              <a:t>Inserts a new item at the beginning of the list</a:t>
            </a:r>
          </a:p>
          <a:p>
            <a:pPr eaLnBrk="1" hangingPunct="1"/>
            <a:r>
              <a:rPr lang="en-US" altLang="en-US" dirty="0" smtClean="0"/>
              <a:t>Steps:</a:t>
            </a:r>
          </a:p>
          <a:p>
            <a:pPr lvl="1" eaLnBrk="1" hangingPunct="1"/>
            <a:r>
              <a:rPr lang="en-US" altLang="en-US" dirty="0" smtClean="0"/>
              <a:t>Create a new node</a:t>
            </a:r>
          </a:p>
          <a:p>
            <a:pPr lvl="1" eaLnBrk="1" hangingPunct="1"/>
            <a:r>
              <a:rPr lang="en-US" altLang="en-US" dirty="0" smtClean="0"/>
              <a:t>Store the new item in the new node</a:t>
            </a:r>
          </a:p>
          <a:p>
            <a:pPr lvl="1" eaLnBrk="1" hangingPunct="1"/>
            <a:r>
              <a:rPr lang="en-US" altLang="en-US" dirty="0" smtClean="0"/>
              <a:t>Insert the node before </a:t>
            </a:r>
            <a:r>
              <a:rPr lang="en-US" altLang="en-US" b="1" dirty="0" smtClean="0">
                <a:latin typeface="Courier New" pitchFamily="49" charset="0"/>
              </a:rPr>
              <a:t>first</a:t>
            </a:r>
          </a:p>
          <a:p>
            <a:pPr lvl="1" eaLnBrk="1" hangingPunct="1"/>
            <a:r>
              <a:rPr lang="en-US" altLang="en-US" dirty="0" smtClean="0"/>
              <a:t>Increment </a:t>
            </a:r>
            <a:r>
              <a:rPr lang="en-US" altLang="en-US" b="1" dirty="0" smtClean="0">
                <a:latin typeface="Courier New" pitchFamily="49" charset="0"/>
              </a:rPr>
              <a:t>count</a:t>
            </a:r>
            <a:r>
              <a:rPr lang="en-US" altLang="en-US" dirty="0" smtClean="0"/>
              <a:t> by 1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 the Last Node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insertLast</a:t>
            </a:r>
            <a:r>
              <a:rPr lang="en-US" altLang="en-US" dirty="0" smtClean="0"/>
              <a:t>: </a:t>
            </a:r>
          </a:p>
          <a:p>
            <a:pPr lvl="1" eaLnBrk="1" hangingPunct="1"/>
            <a:r>
              <a:rPr lang="en-US" altLang="en-US" dirty="0" smtClean="0"/>
              <a:t>Inserts a new node after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last</a:t>
            </a:r>
          </a:p>
          <a:p>
            <a:pPr lvl="1" eaLnBrk="1" hangingPunct="1"/>
            <a:r>
              <a:rPr lang="en-US" altLang="en-US" dirty="0" smtClean="0"/>
              <a:t>Similar to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insertFirst</a:t>
            </a:r>
            <a:r>
              <a:rPr lang="en-US" altLang="en-US" dirty="0" smtClean="0">
                <a:cs typeface="Courier New" pitchFamily="49" charset="0"/>
              </a:rPr>
              <a:t> </a:t>
            </a:r>
            <a:r>
              <a:rPr lang="en-US" altLang="en-US" dirty="0" smtClean="0"/>
              <a:t>function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Delete a Node (1 of 6)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88886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deleteNode</a:t>
            </a:r>
            <a:r>
              <a:rPr lang="en-US" altLang="en-US" dirty="0" smtClean="0"/>
              <a:t>:</a:t>
            </a:r>
          </a:p>
          <a:p>
            <a:pPr lvl="1" eaLnBrk="1" hangingPunct="1"/>
            <a:r>
              <a:rPr lang="en-US" altLang="en-US" dirty="0" smtClean="0"/>
              <a:t>Deletes a node with given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info</a:t>
            </a:r>
            <a:r>
              <a:rPr lang="en-US" altLang="en-US" dirty="0" smtClean="0"/>
              <a:t> from the list</a:t>
            </a:r>
          </a:p>
          <a:p>
            <a:pPr lvl="1" eaLnBrk="1" hangingPunct="1"/>
            <a:r>
              <a:rPr lang="en-US" altLang="en-US" dirty="0" smtClean="0"/>
              <a:t>Several possible cases to manage</a:t>
            </a:r>
          </a:p>
          <a:p>
            <a:pPr eaLnBrk="1" hangingPunct="1"/>
            <a:r>
              <a:rPr lang="en-US" altLang="en-US" u="sng" dirty="0" smtClean="0"/>
              <a:t>Case 1</a:t>
            </a:r>
            <a:r>
              <a:rPr lang="en-US" altLang="en-US" dirty="0" smtClean="0"/>
              <a:t>: List is empty</a:t>
            </a:r>
          </a:p>
          <a:p>
            <a:pPr lvl="1" eaLnBrk="1" hangingPunct="1"/>
            <a:r>
              <a:rPr lang="en-US" altLang="en-US" dirty="0" smtClean="0"/>
              <a:t>If the list is empty, output an error message</a:t>
            </a:r>
          </a:p>
          <a:p>
            <a:pPr eaLnBrk="1" hangingPunct="1"/>
            <a:r>
              <a:rPr lang="en-US" altLang="en-US" u="sng" dirty="0" smtClean="0"/>
              <a:t>Case 2</a:t>
            </a:r>
            <a:r>
              <a:rPr lang="en-US" altLang="en-US" dirty="0" smtClean="0"/>
              <a:t>: Node to be deleted is the first node</a:t>
            </a:r>
          </a:p>
          <a:p>
            <a:pPr lvl="1" eaLnBrk="1" hangingPunct="1"/>
            <a:r>
              <a:rPr lang="en-US" altLang="en-US" dirty="0" smtClean="0"/>
              <a:t>Adjust the pointer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first</a:t>
            </a:r>
            <a:r>
              <a:rPr lang="en-US" altLang="en-US" dirty="0" smtClean="0">
                <a:cs typeface="Courier New" pitchFamily="49" charset="0"/>
              </a:rPr>
              <a:t> </a:t>
            </a:r>
            <a:r>
              <a:rPr lang="en-US" altLang="en-US" dirty="0" smtClean="0"/>
              <a:t>and</a:t>
            </a:r>
            <a:r>
              <a:rPr lang="en-US" altLang="en-US" dirty="0" smtClean="0">
                <a:cs typeface="Courier New" pitchFamily="49" charset="0"/>
              </a:rPr>
              <a:t>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count</a:t>
            </a:r>
          </a:p>
          <a:p>
            <a:pPr lvl="1" eaLnBrk="1" hangingPunct="1"/>
            <a:r>
              <a:rPr lang="en-US" altLang="en-US" dirty="0" smtClean="0"/>
              <a:t>If no other nodes, set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first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last</a:t>
            </a:r>
            <a:r>
              <a:rPr lang="en-US" altLang="en-US" dirty="0" smtClean="0"/>
              <a:t> to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nullptr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Delete a Node (2 of 6)</a:t>
            </a:r>
          </a:p>
        </p:txBody>
      </p:sp>
      <p:pic>
        <p:nvPicPr>
          <p:cNvPr id="80905" name="Picture 3" descr="Figure 17-23 shows a list with more than one nod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89"/>
          <a:stretch/>
        </p:blipFill>
        <p:spPr bwMode="auto">
          <a:xfrm>
            <a:off x="701426" y="1104899"/>
            <a:ext cx="7623672" cy="156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143000" y="2962473"/>
            <a:ext cx="617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17-23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with more than one node</a:t>
            </a:r>
          </a:p>
        </p:txBody>
      </p:sp>
      <p:pic>
        <p:nvPicPr>
          <p:cNvPr id="80903" name="Picture 4" descr="Figure 17-24 shows the list after deleting 28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27"/>
          <a:stretch/>
        </p:blipFill>
        <p:spPr bwMode="auto">
          <a:xfrm>
            <a:off x="642402" y="3771898"/>
            <a:ext cx="7789346" cy="156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295400" y="5588000"/>
            <a:ext cx="617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17-24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after deleting node with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28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Delete a Node (3 of 6)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333851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 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Node to be deleted is not the first one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 3a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Node to be deleted is not last one</a:t>
            </a:r>
          </a:p>
          <a:p>
            <a:pPr lvl="2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–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Update link field of the previous node</a:t>
            </a:r>
          </a:p>
          <a:p>
            <a:pPr marL="746125" lvl="1" indent="-288925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 3b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Node to be deleted is the last node</a:t>
            </a:r>
          </a:p>
          <a:p>
            <a:pPr marL="1146175" lvl="2" indent="-288925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link field of the previous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 to </a:t>
            </a:r>
            <a:r>
              <a:rPr lang="en-US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nullptr</a:t>
            </a:r>
          </a:p>
          <a:p>
            <a:pPr marL="1146175" lvl="2" indent="-288925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–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Update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last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pointer to point to previous node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6125" lvl="1" indent="-288925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Delete a Node (4 of 6)</a:t>
            </a:r>
          </a:p>
        </p:txBody>
      </p:sp>
      <p:pic>
        <p:nvPicPr>
          <p:cNvPr id="82953" name="Picture 2" descr="Figure 17-25 show a list before deleting the node 37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27"/>
          <a:stretch/>
        </p:blipFill>
        <p:spPr bwMode="auto">
          <a:xfrm>
            <a:off x="1188842" y="1400175"/>
            <a:ext cx="6909190" cy="149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143000" y="3045023"/>
            <a:ext cx="617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17-25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before deleting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37</a:t>
            </a:r>
          </a:p>
        </p:txBody>
      </p:sp>
      <p:pic>
        <p:nvPicPr>
          <p:cNvPr id="82951" name="Picture 3" descr="Figure 17-26 show a list after deleting the node 37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39"/>
          <a:stretch/>
        </p:blipFill>
        <p:spPr bwMode="auto">
          <a:xfrm>
            <a:off x="457200" y="3720724"/>
            <a:ext cx="8372474" cy="174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43000" y="5562600"/>
            <a:ext cx="617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17-26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after deleting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37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Delete a Node (5 of 6)</a:t>
            </a:r>
          </a:p>
        </p:txBody>
      </p:sp>
      <p:pic>
        <p:nvPicPr>
          <p:cNvPr id="83977" name="Picture 2" descr="Figure 17-27 show a list before deleting the node 54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05"/>
          <a:stretch/>
        </p:blipFill>
        <p:spPr bwMode="auto">
          <a:xfrm>
            <a:off x="1051134" y="1574800"/>
            <a:ext cx="7051256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143000" y="3200400"/>
            <a:ext cx="617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17-27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before deleting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54</a:t>
            </a:r>
          </a:p>
        </p:txBody>
      </p:sp>
      <p:pic>
        <p:nvPicPr>
          <p:cNvPr id="83975" name="Picture 3" descr="Figure 17-28 show a list after deleting the node 54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74"/>
          <a:stretch/>
        </p:blipFill>
        <p:spPr bwMode="auto">
          <a:xfrm>
            <a:off x="452927" y="3702050"/>
            <a:ext cx="8238148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43000" y="5715000"/>
            <a:ext cx="617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17-28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after deleting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54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Delete a Node (6 of 6)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u="sng" dirty="0" smtClean="0"/>
              <a:t>Case 4</a:t>
            </a:r>
            <a:r>
              <a:rPr lang="en-US" altLang="en-US" dirty="0" smtClean="0"/>
              <a:t>: Node to be deleted is not in the list</a:t>
            </a:r>
          </a:p>
          <a:p>
            <a:pPr lvl="1" eaLnBrk="1" hangingPunct="1"/>
            <a:r>
              <a:rPr lang="en-US" altLang="en-US" dirty="0" smtClean="0"/>
              <a:t>List requires no adjustment</a:t>
            </a:r>
          </a:p>
          <a:p>
            <a:pPr lvl="1" eaLnBrk="1" hangingPunct="1"/>
            <a:r>
              <a:rPr lang="en-US" altLang="en-US" dirty="0" smtClean="0"/>
              <a:t>Simply output an error message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Ordered Linked Lists (1 of 2)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08057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latin typeface="Courier New" pitchFamily="49" charset="0"/>
              </a:rPr>
              <a:t>orderedLinkedList</a:t>
            </a:r>
            <a:r>
              <a:rPr lang="en-US" altLang="en-US" dirty="0" smtClean="0"/>
              <a:t>: derived from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b="1" dirty="0" smtClean="0">
                <a:latin typeface="Courier New" pitchFamily="49" charset="0"/>
              </a:rPr>
              <a:t> linkedListType</a:t>
            </a:r>
          </a:p>
          <a:p>
            <a:pPr lvl="1" eaLnBrk="1" hangingPunct="1"/>
            <a:r>
              <a:rPr lang="en-US" altLang="en-US" dirty="0" smtClean="0"/>
              <a:t>Provides definitions of the abstract functions </a:t>
            </a:r>
            <a:r>
              <a:rPr lang="en-US" altLang="en-US" b="1" dirty="0" smtClean="0">
                <a:latin typeface="Courier New" pitchFamily="49" charset="0"/>
              </a:rPr>
              <a:t>insertFirst</a:t>
            </a:r>
            <a:r>
              <a:rPr lang="en-US" altLang="en-US" dirty="0" smtClean="0"/>
              <a:t>, </a:t>
            </a:r>
            <a:r>
              <a:rPr lang="en-US" altLang="en-US" b="1" dirty="0" smtClean="0">
                <a:latin typeface="Courier New" pitchFamily="49" charset="0"/>
              </a:rPr>
              <a:t>insertLast</a:t>
            </a:r>
            <a:r>
              <a:rPr lang="en-US" altLang="en-US" dirty="0" smtClean="0"/>
              <a:t>, </a:t>
            </a:r>
            <a:r>
              <a:rPr lang="en-US" altLang="en-US" b="1" dirty="0" smtClean="0">
                <a:latin typeface="Courier New" pitchFamily="49" charset="0"/>
              </a:rPr>
              <a:t>search</a:t>
            </a:r>
            <a:r>
              <a:rPr lang="en-US" altLang="en-US" dirty="0" smtClean="0"/>
              <a:t>, and </a:t>
            </a:r>
            <a:r>
              <a:rPr lang="en-US" altLang="en-US" b="1" dirty="0" smtClean="0">
                <a:latin typeface="Courier New" pitchFamily="49" charset="0"/>
              </a:rPr>
              <a:t>deleteNode</a:t>
            </a:r>
            <a:endParaRPr lang="en-US" altLang="en-US" b="1" dirty="0" smtClean="0"/>
          </a:p>
          <a:p>
            <a:pPr eaLnBrk="1" hangingPunct="1"/>
            <a:r>
              <a:rPr lang="en-US" altLang="en-US" dirty="0" smtClean="0"/>
              <a:t>Assume that elements of an ordered linked list are arranged in ascending order</a:t>
            </a:r>
          </a:p>
          <a:p>
            <a:pPr eaLnBrk="1" hangingPunct="1"/>
            <a:r>
              <a:rPr lang="en-US" altLang="en-US" dirty="0" smtClean="0"/>
              <a:t>Include the function </a:t>
            </a:r>
            <a:r>
              <a:rPr lang="en-US" altLang="en-US" b="1" dirty="0" smtClean="0">
                <a:latin typeface="Courier New" pitchFamily="49" charset="0"/>
              </a:rPr>
              <a:t>insert</a:t>
            </a:r>
            <a:r>
              <a:rPr lang="en-US" altLang="en-US" dirty="0" smtClean="0"/>
              <a:t> to insert an element in an ordered list at its proper place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Ordered Linked Lists (2 of 2)</a:t>
            </a:r>
          </a:p>
        </p:txBody>
      </p:sp>
      <p:pic>
        <p:nvPicPr>
          <p:cNvPr id="87045" name="Picture 7" descr="Figure 17-29 shows a UML class diagram of the class orderedLinkedList and the inheritance hierarchy.&#10;&#10;orderedLinkedList&lt;Type&gt;&#10;search(const Type&amp;) const: bool&#10;+insert(const Type&amp;): void&#10;+insertFirst(const Type&amp;): void&#10;+insertLast(const Type&amp;): void&#10;+deleteNode(const Type&amp;): void orderedLinkedLi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16"/>
          <a:stretch/>
        </p:blipFill>
        <p:spPr bwMode="auto">
          <a:xfrm>
            <a:off x="318736" y="1905000"/>
            <a:ext cx="850585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1165" y="5181600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17-29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UML class diagram of the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orderedLinkedList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and the inheritance hierarchy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Lists (2 of 3)</a:t>
            </a:r>
          </a:p>
        </p:txBody>
      </p:sp>
      <p:pic>
        <p:nvPicPr>
          <p:cNvPr id="32772" name="Picture 7" descr="The list in Figure 17-2 is an example of a linked lis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895600"/>
            <a:ext cx="7823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3" name="Rectangle 2"/>
          <p:cNvSpPr>
            <a:spLocks noChangeArrowheads="1"/>
          </p:cNvSpPr>
          <p:nvPr/>
        </p:nvSpPr>
        <p:spPr bwMode="auto">
          <a:xfrm>
            <a:off x="3641725" y="4343400"/>
            <a:ext cx="1860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>
                <a:solidFill>
                  <a:srgbClr val="6A6466"/>
                </a:solidFill>
                <a:latin typeface="+mn-lt"/>
              </a:rPr>
              <a:t>FIGURE 17-2 </a:t>
            </a:r>
            <a:r>
              <a:rPr lang="en-US" altLang="en-US" sz="1400" dirty="0" smtClean="0">
                <a:solidFill>
                  <a:srgbClr val="6A6466"/>
                </a:solidFill>
                <a:latin typeface="+mn-lt"/>
              </a:rPr>
              <a:t>Linked list</a:t>
            </a:r>
          </a:p>
        </p:txBody>
      </p:sp>
      <p:sp>
        <p:nvSpPr>
          <p:cNvPr id="32771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rgbClr val="404040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404040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5000"/>
              </a:lnSpc>
              <a:spcBef>
                <a:spcPct val="20000"/>
              </a:spcBef>
              <a:buClr>
                <a:srgbClr val="404040"/>
              </a:buClr>
              <a:buFont typeface="Arial" charset="0"/>
              <a:buChar char="-"/>
              <a:defRPr sz="1600">
                <a:solidFill>
                  <a:srgbClr val="404040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•"/>
              <a:defRPr sz="1400">
                <a:solidFill>
                  <a:srgbClr val="404040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" dirty="0" smtClean="0">
                <a:solidFill>
                  <a:srgbClr val="898989"/>
                </a:solidFill>
                <a:latin typeface="Arial" charset="0"/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Ordered Linked Lists: Search </a:t>
            </a:r>
            <a:r>
              <a:rPr lang="en-US" altLang="en-US" dirty="0" smtClean="0"/>
              <a:t>the </a:t>
            </a:r>
            <a:r>
              <a:rPr lang="en-US" altLang="en-US" dirty="0" smtClean="0"/>
              <a:t>List</a:t>
            </a:r>
            <a:endParaRPr lang="en-US" altLang="en-US" dirty="0" smtClean="0"/>
          </a:p>
        </p:txBody>
      </p:sp>
      <p:sp>
        <p:nvSpPr>
          <p:cNvPr id="88067" name="Rectangle 7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3479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Steps:</a:t>
            </a:r>
          </a:p>
          <a:p>
            <a:pPr lvl="1" eaLnBrk="1" hangingPunct="1"/>
            <a:r>
              <a:rPr lang="en-US" altLang="en-US" dirty="0" smtClean="0"/>
              <a:t>Compare the search item with the current node in the list</a:t>
            </a:r>
          </a:p>
          <a:p>
            <a:pPr lvl="2" eaLnBrk="1" hangingPunct="1"/>
            <a:r>
              <a:rPr lang="en-US" altLang="en-US" dirty="0" smtClean="0"/>
              <a:t>If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info</a:t>
            </a:r>
            <a:r>
              <a:rPr lang="en-US" altLang="en-US" dirty="0" smtClean="0"/>
              <a:t> of current node is &gt;= to search item, stop search</a:t>
            </a:r>
          </a:p>
          <a:p>
            <a:pPr lvl="2" eaLnBrk="1" hangingPunct="1"/>
            <a:r>
              <a:rPr lang="en-US" altLang="en-US" dirty="0" smtClean="0"/>
              <a:t>Otherwise, make the next node the current node</a:t>
            </a:r>
          </a:p>
          <a:p>
            <a:pPr lvl="1" eaLnBrk="1" hangingPunct="1"/>
            <a:r>
              <a:rPr lang="en-US" altLang="en-US" dirty="0" smtClean="0"/>
              <a:t>Repeat Step 1 until an item in the list &gt;= to search item is found, or no more data is left in the list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 a Node (1 of 5)</a:t>
            </a:r>
          </a:p>
        </p:txBody>
      </p:sp>
      <p:sp>
        <p:nvSpPr>
          <p:cNvPr id="89091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212850"/>
            <a:ext cx="8415338" cy="1412875"/>
          </a:xfrm>
        </p:spPr>
        <p:txBody>
          <a:bodyPr/>
          <a:lstStyle/>
          <a:p>
            <a:pPr eaLnBrk="1" hangingPunct="1"/>
            <a:r>
              <a:rPr lang="en-US" altLang="en-US" u="sng" dirty="0" smtClean="0"/>
              <a:t>Case 1</a:t>
            </a:r>
            <a:r>
              <a:rPr lang="en-US" altLang="en-US" dirty="0" smtClean="0"/>
              <a:t>: The list is empty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89094" name="Rectangle 2"/>
          <p:cNvSpPr>
            <a:spLocks noChangeArrowheads="1"/>
          </p:cNvSpPr>
          <p:nvPr/>
        </p:nvSpPr>
        <p:spPr bwMode="auto">
          <a:xfrm>
            <a:off x="228600" y="1563688"/>
            <a:ext cx="5943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rgbClr val="404040"/>
                </a:solidFill>
                <a:latin typeface="Calibri" pitchFamily="34" charset="0"/>
              </a:defRPr>
            </a:lvl1pPr>
            <a:lvl2pPr marL="400050" indent="-171450" eaLnBrk="0" hangingPunct="0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404040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5000"/>
              </a:lnSpc>
              <a:spcBef>
                <a:spcPct val="20000"/>
              </a:spcBef>
              <a:buClr>
                <a:srgbClr val="404040"/>
              </a:buClr>
              <a:buFont typeface="Arial" charset="0"/>
              <a:buChar char="-"/>
              <a:defRPr sz="1600">
                <a:solidFill>
                  <a:srgbClr val="404040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•"/>
              <a:defRPr sz="1400">
                <a:solidFill>
                  <a:srgbClr val="404040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9pPr>
          </a:lstStyle>
          <a:p>
            <a:pPr lvl="1" eaLnBrk="1" hangingPunct="1">
              <a:buClr>
                <a:srgbClr val="0D3857"/>
              </a:buClr>
            </a:pPr>
            <a:r>
              <a:rPr lang="en-US" altLang="en-US" dirty="0"/>
              <a:t>New node becomes first node</a:t>
            </a:r>
          </a:p>
        </p:txBody>
      </p:sp>
      <p:pic>
        <p:nvPicPr>
          <p:cNvPr id="89095" name="Picture 7" descr="Figure 17-30 show an empty list and the list after inserting 27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76"/>
          <a:stretch/>
        </p:blipFill>
        <p:spPr bwMode="auto">
          <a:xfrm>
            <a:off x="123361" y="2140048"/>
            <a:ext cx="8605178" cy="227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71165" y="4495800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</a:t>
            </a:r>
            <a:r>
              <a:rPr lang="en-US" sz="1400" b="1" dirty="0" smtClean="0">
                <a:solidFill>
                  <a:srgbClr val="6A6466"/>
                </a:solidFill>
                <a:latin typeface="+mn-lt"/>
              </a:rPr>
              <a:t>17-30</a:t>
            </a:r>
            <a:r>
              <a:rPr lang="en-US" sz="1400" b="1" dirty="0" smtClean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endParaRPr lang="en-US" sz="1400" b="1" dirty="0">
              <a:solidFill>
                <a:srgbClr val="6A64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 a Node (2 of 5)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u="sng" dirty="0" smtClean="0"/>
              <a:t>Case 2</a:t>
            </a:r>
            <a:r>
              <a:rPr lang="en-US" altLang="en-US" dirty="0" smtClean="0"/>
              <a:t>: List is not empty, and the item to be inserted is smaller than smallest item in list</a:t>
            </a:r>
          </a:p>
          <a:p>
            <a:pPr lvl="1" eaLnBrk="1" hangingPunct="1"/>
            <a:r>
              <a:rPr lang="en-US" altLang="en-US" dirty="0" smtClean="0"/>
              <a:t>New node goes at beginning of list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90118" name="Picture 2" descr="Figure 17-32 shows the list after inserting 10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35"/>
          <a:stretch/>
        </p:blipFill>
        <p:spPr bwMode="auto">
          <a:xfrm>
            <a:off x="886108" y="2790825"/>
            <a:ext cx="7467034" cy="1552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903293" y="4416623"/>
            <a:ext cx="3059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17-32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after inserting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 a Node (3 of 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 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New item to be inserted somewhere in list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 3a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New item is larger than largest item</a:t>
            </a:r>
          </a:p>
          <a:p>
            <a:pPr lvl="2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-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item is inserted at end of list</a:t>
            </a:r>
          </a:p>
          <a:p>
            <a:pPr marL="342900" lvl="1" indent="-342900" eaLnBrk="1" fontAlgn="auto" hangingPunct="1">
              <a:spcAft>
                <a:spcPts val="0"/>
              </a:spcAft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 3b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Item to be inserted goes somewhere in the middle of the list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 a Node (4 of 5)</a:t>
            </a:r>
          </a:p>
        </p:txBody>
      </p:sp>
      <p:pic>
        <p:nvPicPr>
          <p:cNvPr id="92169" name="Picture 3" descr="Figure 17-33 shows the list before inserting 65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 bwMode="auto">
          <a:xfrm>
            <a:off x="357074" y="1276350"/>
            <a:ext cx="8363176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85649" y="3124200"/>
            <a:ext cx="3253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17-33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before inserting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</a:p>
        </p:txBody>
      </p:sp>
      <p:pic>
        <p:nvPicPr>
          <p:cNvPr id="92167" name="Picture 4" descr="Figure 17-34 shows the list before after 65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27"/>
          <a:stretch/>
        </p:blipFill>
        <p:spPr bwMode="auto">
          <a:xfrm>
            <a:off x="846070" y="3705224"/>
            <a:ext cx="7499484" cy="1552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46070" y="5410200"/>
            <a:ext cx="3126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17-34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after inserting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 a Node (5 of 5)</a:t>
            </a:r>
          </a:p>
        </p:txBody>
      </p:sp>
      <p:pic>
        <p:nvPicPr>
          <p:cNvPr id="93193" name="Picture 2" descr="Figure 17-35 shows the list before inserting 27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1"/>
          <a:stretch/>
        </p:blipFill>
        <p:spPr bwMode="auto">
          <a:xfrm>
            <a:off x="457200" y="1148527"/>
            <a:ext cx="8162926" cy="175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76250" y="2979834"/>
            <a:ext cx="3185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17-35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before inserting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</a:p>
        </p:txBody>
      </p:sp>
      <p:pic>
        <p:nvPicPr>
          <p:cNvPr id="93191" name="Picture 3" descr="Figure 17-36 shows the list after inserting 27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82"/>
          <a:stretch/>
        </p:blipFill>
        <p:spPr bwMode="auto">
          <a:xfrm>
            <a:off x="609600" y="3576278"/>
            <a:ext cx="7877176" cy="167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7199" y="5402162"/>
            <a:ext cx="3094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17-36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after inserting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 First and Insert Last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186897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Functions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insertFirst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insertLast</a:t>
            </a:r>
          </a:p>
          <a:p>
            <a:pPr lvl="1" eaLnBrk="1" hangingPunct="1"/>
            <a:r>
              <a:rPr lang="en-US" altLang="en-US" dirty="0" smtClean="0"/>
              <a:t>Must insert new item at the proper place to ensure resulting list is still sorted</a:t>
            </a:r>
          </a:p>
          <a:p>
            <a:pPr eaLnBrk="1" hangingPunct="1"/>
            <a:r>
              <a:rPr lang="en-US" altLang="en-US" dirty="0" smtClean="0"/>
              <a:t>These functions are not actually used</a:t>
            </a:r>
          </a:p>
          <a:p>
            <a:pPr lvl="1" eaLnBrk="1" hangingPunct="1"/>
            <a:r>
              <a:rPr lang="en-US" altLang="en-US" dirty="0" smtClean="0"/>
              <a:t>Definitions must be provided because they are declared as abstract in the parent class</a:t>
            </a:r>
          </a:p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insertNode</a:t>
            </a:r>
            <a:r>
              <a:rPr lang="en-US" altLang="en-US" dirty="0" smtClean="0"/>
              <a:t> is used to insert at the proper place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Delete a Node</a:t>
            </a:r>
          </a:p>
        </p:txBody>
      </p:sp>
      <p:sp>
        <p:nvSpPr>
          <p:cNvPr id="95235" name="Rectangle 5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651495"/>
          </a:xfrm>
        </p:spPr>
        <p:txBody>
          <a:bodyPr/>
          <a:lstStyle/>
          <a:p>
            <a:pPr eaLnBrk="1" hangingPunct="1"/>
            <a:r>
              <a:rPr lang="en-US" altLang="en-US" u="sng" dirty="0" smtClean="0"/>
              <a:t>Case 1</a:t>
            </a:r>
            <a:r>
              <a:rPr lang="en-US" altLang="en-US" dirty="0" smtClean="0"/>
              <a:t>: List is initially empty </a:t>
            </a:r>
            <a:r>
              <a:rPr lang="en-US" altLang="en-US" dirty="0" smtClean="0">
                <a:sym typeface="Wingdings" pitchFamily="2" charset="2"/>
              </a:rPr>
              <a:t> error</a:t>
            </a:r>
            <a:endParaRPr lang="en-US" altLang="en-US" dirty="0" smtClean="0"/>
          </a:p>
          <a:p>
            <a:pPr eaLnBrk="1" hangingPunct="1"/>
            <a:r>
              <a:rPr lang="en-US" altLang="en-US" u="sng" dirty="0" smtClean="0"/>
              <a:t>Case 2</a:t>
            </a:r>
            <a:r>
              <a:rPr lang="en-US" altLang="en-US" dirty="0" smtClean="0"/>
              <a:t>: Item to be deleted is first node in list</a:t>
            </a:r>
          </a:p>
          <a:p>
            <a:pPr lvl="1" eaLnBrk="1" hangingPunct="1"/>
            <a:r>
              <a:rPr lang="en-US" altLang="en-US" dirty="0" smtClean="0"/>
              <a:t>Adjust the head (</a:t>
            </a:r>
            <a:r>
              <a:rPr lang="en-US" altLang="en-US" b="1" dirty="0" smtClean="0">
                <a:latin typeface="Courier New" pitchFamily="49" charset="0"/>
              </a:rPr>
              <a:t>first</a:t>
            </a:r>
            <a:r>
              <a:rPr lang="en-US" altLang="en-US" dirty="0" smtClean="0"/>
              <a:t>) pointer</a:t>
            </a:r>
          </a:p>
          <a:p>
            <a:pPr eaLnBrk="1" hangingPunct="1"/>
            <a:r>
              <a:rPr lang="en-US" altLang="en-US" u="sng" dirty="0" smtClean="0"/>
              <a:t>Case 3</a:t>
            </a:r>
            <a:r>
              <a:rPr lang="en-US" altLang="en-US" dirty="0" smtClean="0"/>
              <a:t>: Item is somewhere in the list</a:t>
            </a:r>
          </a:p>
          <a:p>
            <a:pPr lvl="1" eaLnBrk="1" hangingPunct="1"/>
            <a:r>
              <a:rPr lang="en-US" altLang="en-US" b="1" dirty="0" smtClean="0">
                <a:latin typeface="Courier New" pitchFamily="49" charset="0"/>
              </a:rPr>
              <a:t>current</a:t>
            </a:r>
            <a:r>
              <a:rPr lang="en-US" altLang="en-US" dirty="0" smtClean="0"/>
              <a:t> points to node with item to delete</a:t>
            </a:r>
          </a:p>
          <a:p>
            <a:pPr lvl="1" eaLnBrk="1" hangingPunct="1"/>
            <a:r>
              <a:rPr lang="en-US" altLang="en-US" b="1" dirty="0" smtClean="0">
                <a:latin typeface="Courier New" pitchFamily="49" charset="0"/>
              </a:rPr>
              <a:t>trailCurrent</a:t>
            </a:r>
            <a:r>
              <a:rPr lang="en-US" altLang="en-US" dirty="0" smtClean="0"/>
              <a:t> points to node previous to the one pointed to by </a:t>
            </a:r>
            <a:r>
              <a:rPr lang="en-US" altLang="en-US" b="1" dirty="0" smtClean="0">
                <a:latin typeface="Courier New" pitchFamily="49" charset="0"/>
              </a:rPr>
              <a:t>current</a:t>
            </a:r>
          </a:p>
          <a:p>
            <a:pPr eaLnBrk="1" hangingPunct="1"/>
            <a:r>
              <a:rPr lang="en-US" altLang="en-US" u="sng" dirty="0" smtClean="0"/>
              <a:t>Case 4</a:t>
            </a:r>
            <a:r>
              <a:rPr lang="en-US" altLang="en-US" dirty="0" smtClean="0"/>
              <a:t>: Item is not in the list </a:t>
            </a:r>
            <a:r>
              <a:rPr lang="en-US" altLang="en-US" dirty="0" smtClean="0">
                <a:sym typeface="Wingdings" pitchFamily="2" charset="2"/>
              </a:rPr>
              <a:t>error</a:t>
            </a:r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Print a Linked List in Reverse Order (Recursion Revisited)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519151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Links are only in forward direction</a:t>
            </a:r>
          </a:p>
          <a:p>
            <a:pPr lvl="1" eaLnBrk="1" hangingPunct="1"/>
            <a:r>
              <a:rPr lang="en-US" altLang="en-US" dirty="0" smtClean="0"/>
              <a:t>Cannot traverse list backward using links</a:t>
            </a:r>
          </a:p>
          <a:p>
            <a:pPr eaLnBrk="1" hangingPunct="1"/>
            <a:r>
              <a:rPr lang="en-US" altLang="en-US" dirty="0" smtClean="0"/>
              <a:t>Can use recursion</a:t>
            </a:r>
          </a:p>
          <a:p>
            <a:pPr lvl="1" eaLnBrk="1" hangingPunct="1"/>
            <a:r>
              <a:rPr lang="en-US" altLang="en-US" dirty="0" smtClean="0"/>
              <a:t>List is printed only if pointer to the list is not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nullptr</a:t>
            </a:r>
          </a:p>
          <a:p>
            <a:pPr eaLnBrk="1" hangingPunct="1"/>
            <a:r>
              <a:rPr lang="en-US" altLang="en-US" dirty="0" smtClean="0"/>
              <a:t>Recursive call is on the tail of the list</a:t>
            </a:r>
          </a:p>
          <a:p>
            <a:pPr lvl="1" eaLnBrk="1" hangingPunct="1"/>
            <a:r>
              <a:rPr lang="en-US" altLang="en-US" dirty="0" smtClean="0"/>
              <a:t>When tail is empty, recursion stops</a:t>
            </a:r>
          </a:p>
          <a:p>
            <a:pPr eaLnBrk="1" hangingPunct="1">
              <a:lnSpc>
                <a:spcPct val="40000"/>
              </a:lnSpc>
            </a:pPr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Doubly Linked Lists (1 of 2)</a:t>
            </a:r>
          </a:p>
        </p:txBody>
      </p:sp>
      <p:sp>
        <p:nvSpPr>
          <p:cNvPr id="9728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u="sng" dirty="0" smtClean="0"/>
              <a:t>Doubly linked list</a:t>
            </a:r>
            <a:r>
              <a:rPr lang="en-US" altLang="en-US" dirty="0" smtClean="0"/>
              <a:t>: every node has next and back pointers</a:t>
            </a:r>
          </a:p>
          <a:p>
            <a:pPr lvl="1" eaLnBrk="1" hangingPunct="1"/>
            <a:r>
              <a:rPr lang="en-US" altLang="en-US" dirty="0" smtClean="0"/>
              <a:t>Can be traversed in either direction</a:t>
            </a:r>
          </a:p>
        </p:txBody>
      </p:sp>
      <p:pic>
        <p:nvPicPr>
          <p:cNvPr id="97286" name="Picture 8" descr="Figure 17-39 illustrates a doubly linked list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12"/>
          <a:stretch/>
        </p:blipFill>
        <p:spPr bwMode="auto">
          <a:xfrm>
            <a:off x="607765" y="2343602"/>
            <a:ext cx="7937996" cy="131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7765" y="3757315"/>
            <a:ext cx="2475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17-39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Doubly linked list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Lists (3 of 3)</a:t>
            </a:r>
          </a:p>
        </p:txBody>
      </p:sp>
      <p:sp>
        <p:nvSpPr>
          <p:cNvPr id="21507" name="Rectangle 6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75767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node is declared as a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altLang="en-US" b="1" dirty="0">
                <a:solidFill>
                  <a:srgbClr val="638DAD"/>
                </a:solidFill>
                <a:latin typeface="Courier New" pitchFamily="49" charset="0"/>
              </a:rPr>
              <a:t>struct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type of a node depends on the specific application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Link component of each node is a pointer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796" name="Picture 8" descr="struct nodeType&#10;{&#10;    int info;&#10;    nodeType *link;&#10;}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43200"/>
            <a:ext cx="28956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365125" y="4419600"/>
            <a:ext cx="841533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171450" indent="-171450"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400050" indent="-171450" algn="l" rtl="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71500" indent="-114300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Font typeface="Arial" charset="0"/>
              <a:buChar char="-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2950" indent="-114300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14400" indent="-114300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 declaration:</a:t>
            </a:r>
          </a:p>
        </p:txBody>
      </p:sp>
      <p:pic>
        <p:nvPicPr>
          <p:cNvPr id="33797" name="Picture 9" descr="nodeType *head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953000"/>
            <a:ext cx="24384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Footer Placeholder 1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rgbClr val="404040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404040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5000"/>
              </a:lnSpc>
              <a:spcBef>
                <a:spcPct val="20000"/>
              </a:spcBef>
              <a:buClr>
                <a:srgbClr val="404040"/>
              </a:buClr>
              <a:buFont typeface="Arial" charset="0"/>
              <a:buChar char="-"/>
              <a:defRPr sz="1600">
                <a:solidFill>
                  <a:srgbClr val="404040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•"/>
              <a:defRPr sz="1400">
                <a:solidFill>
                  <a:srgbClr val="404040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" dirty="0" smtClean="0">
                <a:solidFill>
                  <a:srgbClr val="898989"/>
                </a:solidFill>
                <a:latin typeface="Arial" charset="0"/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Doubly Linked Lists (2 of 2)</a:t>
            </a:r>
          </a:p>
        </p:txBody>
      </p:sp>
      <p:sp>
        <p:nvSpPr>
          <p:cNvPr id="9830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Operations:</a:t>
            </a:r>
          </a:p>
          <a:p>
            <a:pPr lvl="1" eaLnBrk="1" hangingPunct="1"/>
            <a:r>
              <a:rPr lang="en-US" altLang="en-US" dirty="0" smtClean="0"/>
              <a:t>Initialize or destroy the list</a:t>
            </a:r>
          </a:p>
          <a:p>
            <a:pPr lvl="1" eaLnBrk="1" hangingPunct="1"/>
            <a:r>
              <a:rPr lang="en-US" altLang="en-US" dirty="0" smtClean="0"/>
              <a:t>Determine whether the list is empty</a:t>
            </a:r>
          </a:p>
          <a:p>
            <a:pPr lvl="1" eaLnBrk="1" hangingPunct="1"/>
            <a:r>
              <a:rPr lang="en-US" altLang="en-US" dirty="0" smtClean="0"/>
              <a:t>Search the list for a given item</a:t>
            </a:r>
          </a:p>
          <a:p>
            <a:pPr lvl="1" eaLnBrk="1" hangingPunct="1"/>
            <a:r>
              <a:rPr lang="en-US" altLang="en-US" dirty="0" smtClean="0"/>
              <a:t>Retrieve the first or last element of the list</a:t>
            </a:r>
          </a:p>
          <a:p>
            <a:pPr lvl="1" eaLnBrk="1" hangingPunct="1"/>
            <a:r>
              <a:rPr lang="en-US" altLang="en-US" dirty="0" smtClean="0"/>
              <a:t>Insert or delete an item</a:t>
            </a:r>
          </a:p>
          <a:p>
            <a:pPr lvl="1" eaLnBrk="1" hangingPunct="1"/>
            <a:r>
              <a:rPr lang="en-US" altLang="en-US" dirty="0" smtClean="0"/>
              <a:t>Find the length of the list</a:t>
            </a:r>
          </a:p>
          <a:p>
            <a:pPr lvl="1" eaLnBrk="1" hangingPunct="1"/>
            <a:r>
              <a:rPr lang="en-US" altLang="en-US" dirty="0" smtClean="0"/>
              <a:t>Print the list</a:t>
            </a:r>
          </a:p>
          <a:p>
            <a:pPr lvl="1" eaLnBrk="1" hangingPunct="1"/>
            <a:r>
              <a:rPr lang="en-US" altLang="en-US" dirty="0" smtClean="0"/>
              <a:t>Make a copy of the list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Doubly Linked List: Default Constructor</a:t>
            </a:r>
            <a:endParaRPr lang="en-US" altLang="en-US" dirty="0" smtClean="0"/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209903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Default constructor:</a:t>
            </a:r>
          </a:p>
          <a:p>
            <a:pPr lvl="1" eaLnBrk="1" hangingPunct="1"/>
            <a:r>
              <a:rPr lang="en-US" altLang="en-US" dirty="0" smtClean="0"/>
              <a:t>Initializes doubly-linked list to empty state</a:t>
            </a:r>
          </a:p>
          <a:p>
            <a:pPr lvl="1" eaLnBrk="1" hangingPunct="1"/>
            <a:r>
              <a:rPr lang="en-US" altLang="en-US" dirty="0" smtClean="0"/>
              <a:t>Sets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first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last</a:t>
            </a:r>
            <a:r>
              <a:rPr lang="en-US" altLang="en-US" dirty="0" smtClean="0"/>
              <a:t> to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nullptr</a:t>
            </a:r>
            <a:r>
              <a:rPr lang="en-US" altLang="en-US" dirty="0" smtClean="0"/>
              <a:t>,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en-US" dirty="0" smtClean="0"/>
              <a:t> to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pPr eaLnBrk="1" hangingPunct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isEmptyList</a:t>
            </a:r>
            <a:r>
              <a:rPr lang="en-US" altLang="en-US" dirty="0" smtClean="0"/>
              <a:t>:</a:t>
            </a:r>
          </a:p>
          <a:p>
            <a:pPr lvl="1" eaLnBrk="1" hangingPunct="1"/>
            <a:r>
              <a:rPr lang="en-US" altLang="en-US" dirty="0" smtClean="0"/>
              <a:t>Returns true if list is empty, false otherwise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Destroy the List &amp; Initialize the List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5453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destroy</a:t>
            </a:r>
            <a:r>
              <a:rPr lang="en-US" altLang="en-US" dirty="0" smtClean="0"/>
              <a:t>:</a:t>
            </a:r>
          </a:p>
          <a:p>
            <a:pPr lvl="1" eaLnBrk="1" hangingPunct="1"/>
            <a:r>
              <a:rPr lang="en-US" altLang="en-US" dirty="0" smtClean="0"/>
              <a:t>Deletes all the nodes in the list, leaving list in an empty state</a:t>
            </a:r>
          </a:p>
          <a:p>
            <a:pPr lvl="1" eaLnBrk="1" hangingPunct="1"/>
            <a:r>
              <a:rPr lang="en-US" altLang="en-US" dirty="0" smtClean="0"/>
              <a:t>Sets </a:t>
            </a:r>
            <a:r>
              <a:rPr lang="en-US" altLang="en-US" dirty="0" smtClean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en-US" dirty="0" smtClean="0"/>
              <a:t> to 0</a:t>
            </a:r>
          </a:p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initializeList</a:t>
            </a:r>
            <a:r>
              <a:rPr lang="en-US" altLang="en-US" dirty="0" smtClean="0"/>
              <a:t>: </a:t>
            </a:r>
          </a:p>
          <a:p>
            <a:pPr lvl="1" eaLnBrk="1" hangingPunct="1"/>
            <a:r>
              <a:rPr lang="en-US" altLang="en-US" dirty="0" smtClean="0"/>
              <a:t>Reinitializes doubly linked list to an empty state</a:t>
            </a:r>
          </a:p>
          <a:p>
            <a:pPr lvl="1" eaLnBrk="1" hangingPunct="1"/>
            <a:r>
              <a:rPr lang="en-US" altLang="en-US" dirty="0" smtClean="0"/>
              <a:t>Uses the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destroy</a:t>
            </a:r>
            <a:r>
              <a:rPr lang="en-US" altLang="en-US" dirty="0" smtClean="0"/>
              <a:t> operation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Length of the List &amp; Print the List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88540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length</a:t>
            </a:r>
            <a:endParaRPr lang="en-US" altLang="en-US" b="1" dirty="0" smtClean="0"/>
          </a:p>
          <a:p>
            <a:pPr lvl="1" eaLnBrk="1" hangingPunct="1"/>
            <a:r>
              <a:rPr lang="en-US" altLang="en-US" dirty="0" smtClean="0"/>
              <a:t>Returns the count of nodes in the list</a:t>
            </a:r>
          </a:p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print</a:t>
            </a:r>
            <a:endParaRPr lang="en-US" altLang="en-US" b="1" dirty="0" smtClean="0"/>
          </a:p>
          <a:p>
            <a:pPr lvl="1" eaLnBrk="1" hangingPunct="1"/>
            <a:r>
              <a:rPr lang="en-US" altLang="en-US" dirty="0" smtClean="0"/>
              <a:t>Traverses the list</a:t>
            </a:r>
          </a:p>
          <a:p>
            <a:pPr lvl="1" eaLnBrk="1" hangingPunct="1"/>
            <a:r>
              <a:rPr lang="en-US" altLang="en-US" dirty="0" smtClean="0"/>
              <a:t>Outputs the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info</a:t>
            </a:r>
            <a:r>
              <a:rPr lang="en-US" altLang="en-US" dirty="0" smtClean="0"/>
              <a:t> contained in each node</a:t>
            </a:r>
          </a:p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reversePrint</a:t>
            </a:r>
            <a:endParaRPr lang="en-US" altLang="en-US" b="1" dirty="0" smtClean="0"/>
          </a:p>
          <a:p>
            <a:pPr lvl="1" eaLnBrk="1" hangingPunct="1"/>
            <a:r>
              <a:rPr lang="en-US" altLang="en-US" dirty="0" smtClean="0"/>
              <a:t>Traverses list in reverse order using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back</a:t>
            </a:r>
            <a:r>
              <a:rPr lang="en-US" altLang="en-US" dirty="0" smtClean="0"/>
              <a:t> links</a:t>
            </a:r>
          </a:p>
          <a:p>
            <a:pPr lvl="1" eaLnBrk="1" hangingPunct="1"/>
            <a:r>
              <a:rPr lang="en-US" altLang="en-US" dirty="0" smtClean="0"/>
              <a:t>Outputs the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info</a:t>
            </a:r>
            <a:r>
              <a:rPr lang="en-US" altLang="en-US" dirty="0" smtClean="0"/>
              <a:t> in each node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Doubly Linked List: Search </a:t>
            </a:r>
            <a:r>
              <a:rPr lang="en-US" altLang="en-US" dirty="0" smtClean="0"/>
              <a:t>the </a:t>
            </a:r>
            <a:r>
              <a:rPr lang="en-US" altLang="en-US" dirty="0" smtClean="0"/>
              <a:t>List</a:t>
            </a:r>
            <a:endParaRPr lang="en-US" altLang="en-US" dirty="0" smtClean="0"/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972574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search</a:t>
            </a:r>
            <a:r>
              <a:rPr lang="en-US" altLang="en-US" dirty="0" smtClean="0"/>
              <a:t>:</a:t>
            </a:r>
          </a:p>
          <a:p>
            <a:pPr lvl="1" eaLnBrk="1" hangingPunct="1"/>
            <a:r>
              <a:rPr lang="en-US" altLang="en-US" dirty="0" smtClean="0"/>
              <a:t>Returns true if search item is found, otherwise false</a:t>
            </a:r>
          </a:p>
          <a:p>
            <a:pPr lvl="1" eaLnBrk="1" hangingPunct="1"/>
            <a:r>
              <a:rPr lang="en-US" altLang="en-US" dirty="0" smtClean="0"/>
              <a:t>Algorithm is same as that for an ordered linked list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First and Last Elements</a:t>
            </a:r>
          </a:p>
        </p:txBody>
      </p:sp>
      <p:sp>
        <p:nvSpPr>
          <p:cNvPr id="103427" name="Content Placeholder 2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186512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front</a:t>
            </a:r>
            <a:endParaRPr lang="en-US" altLang="en-US" b="1" dirty="0" smtClean="0"/>
          </a:p>
          <a:p>
            <a:pPr lvl="1" eaLnBrk="1" hangingPunct="1"/>
            <a:r>
              <a:rPr lang="en-US" altLang="en-US" dirty="0" smtClean="0"/>
              <a:t>Returns first element of the list</a:t>
            </a:r>
          </a:p>
          <a:p>
            <a:pPr eaLnBrk="1" hangingPunct="1"/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back</a:t>
            </a:r>
            <a:endParaRPr lang="en-US" altLang="en-US" b="1" dirty="0" smtClean="0"/>
          </a:p>
          <a:p>
            <a:pPr lvl="1" eaLnBrk="1" hangingPunct="1"/>
            <a:r>
              <a:rPr lang="en-US" altLang="en-US" dirty="0" smtClean="0"/>
              <a:t>Returns last element of the list</a:t>
            </a:r>
          </a:p>
          <a:p>
            <a:pPr eaLnBrk="1" hangingPunct="1"/>
            <a:r>
              <a:rPr lang="en-US" altLang="en-US" dirty="0" smtClean="0"/>
              <a:t>If list is empty, both functions will terminate the program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 a Node (1 of 2)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88540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Four insertion cases:</a:t>
            </a:r>
          </a:p>
          <a:p>
            <a:pPr lvl="1" eaLnBrk="1" hangingPunct="1"/>
            <a:r>
              <a:rPr lang="en-US" altLang="en-US" u="sng" dirty="0" smtClean="0"/>
              <a:t>Case 1</a:t>
            </a:r>
            <a:r>
              <a:rPr lang="en-US" altLang="en-US" dirty="0" smtClean="0"/>
              <a:t>: Insertion in an empty list</a:t>
            </a:r>
          </a:p>
          <a:p>
            <a:pPr lvl="1" eaLnBrk="1" hangingPunct="1"/>
            <a:r>
              <a:rPr lang="en-US" altLang="en-US" u="sng" dirty="0" smtClean="0"/>
              <a:t>Case 2</a:t>
            </a:r>
            <a:r>
              <a:rPr lang="en-US" altLang="en-US" dirty="0" smtClean="0"/>
              <a:t>: Insertion at beginning of a nonempty list</a:t>
            </a:r>
          </a:p>
          <a:p>
            <a:pPr lvl="1" eaLnBrk="1" hangingPunct="1"/>
            <a:r>
              <a:rPr lang="en-US" altLang="en-US" u="sng" dirty="0" smtClean="0"/>
              <a:t>Case 3</a:t>
            </a:r>
            <a:r>
              <a:rPr lang="en-US" altLang="en-US" dirty="0" smtClean="0"/>
              <a:t>: Insertion at end of a nonempty list</a:t>
            </a:r>
          </a:p>
          <a:p>
            <a:pPr lvl="1" eaLnBrk="1" hangingPunct="1"/>
            <a:r>
              <a:rPr lang="en-US" altLang="en-US" u="sng" dirty="0" smtClean="0"/>
              <a:t>Case 4</a:t>
            </a:r>
            <a:r>
              <a:rPr lang="en-US" altLang="en-US" dirty="0" smtClean="0"/>
              <a:t>: Insertion somewhere in nonempty list</a:t>
            </a:r>
          </a:p>
          <a:p>
            <a:pPr eaLnBrk="1" hangingPunct="1"/>
            <a:r>
              <a:rPr lang="en-US" altLang="en-US" dirty="0" smtClean="0"/>
              <a:t>Cases 1 &amp; 2 require update to pointer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first</a:t>
            </a:r>
          </a:p>
          <a:p>
            <a:pPr eaLnBrk="1" hangingPunct="1"/>
            <a:r>
              <a:rPr lang="en-US" altLang="en-US" dirty="0" smtClean="0"/>
              <a:t>Cases 3 &amp; 4 are similar: </a:t>
            </a:r>
          </a:p>
          <a:p>
            <a:pPr lvl="1" eaLnBrk="1" hangingPunct="1"/>
            <a:r>
              <a:rPr lang="en-US" altLang="en-US" dirty="0" smtClean="0"/>
              <a:t>After inserting item, increment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en-US" dirty="0" smtClean="0"/>
              <a:t> by </a:t>
            </a:r>
            <a:r>
              <a:rPr lang="en-US" altLang="en-US" b="1" dirty="0" smtClean="0"/>
              <a:t>1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Insert a Node (2 of 2)</a:t>
            </a:r>
          </a:p>
        </p:txBody>
      </p:sp>
      <p:pic>
        <p:nvPicPr>
          <p:cNvPr id="105481" name="Picture 2" descr="Figure 17-40 shows a doubly linked list before inserting 20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5"/>
          <a:stretch/>
        </p:blipFill>
        <p:spPr bwMode="auto">
          <a:xfrm>
            <a:off x="458605" y="1092610"/>
            <a:ext cx="8074390" cy="169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38150" y="2835473"/>
            <a:ext cx="4037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17-40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Doubly linked list before inserting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</a:p>
        </p:txBody>
      </p:sp>
      <p:pic>
        <p:nvPicPr>
          <p:cNvPr id="105479" name="Picture 3" descr="Figure 17-41 shows a doubly linked list after inserting 20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3"/>
          <a:stretch/>
        </p:blipFill>
        <p:spPr bwMode="auto">
          <a:xfrm>
            <a:off x="533400" y="3310200"/>
            <a:ext cx="7315200" cy="225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58605" y="5638800"/>
            <a:ext cx="38031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17-41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Doubly linked list after inserting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Delete a Node (1 of 3)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3090077"/>
          </a:xfrm>
        </p:spPr>
        <p:txBody>
          <a:bodyPr/>
          <a:lstStyle/>
          <a:p>
            <a:pPr eaLnBrk="1" hangingPunct="1"/>
            <a:r>
              <a:rPr lang="en-US" altLang="en-US" sz="2800" u="sng" dirty="0" smtClean="0"/>
              <a:t>Case 1</a:t>
            </a:r>
            <a:r>
              <a:rPr lang="en-US" altLang="en-US" sz="2800" dirty="0" smtClean="0"/>
              <a:t>: The list is empty</a:t>
            </a:r>
          </a:p>
          <a:p>
            <a:pPr eaLnBrk="1" hangingPunct="1"/>
            <a:r>
              <a:rPr lang="en-US" altLang="en-US" sz="2800" u="sng" dirty="0" smtClean="0"/>
              <a:t>Case 2</a:t>
            </a:r>
            <a:r>
              <a:rPr lang="en-US" altLang="en-US" sz="2800" dirty="0" smtClean="0"/>
              <a:t>: The item to be deleted is first node in list</a:t>
            </a:r>
          </a:p>
          <a:p>
            <a:pPr lvl="1" eaLnBrk="1" hangingPunct="1"/>
            <a:r>
              <a:rPr lang="en-US" altLang="en-US" sz="2400" dirty="0" smtClean="0"/>
              <a:t>Must update the pointer </a:t>
            </a:r>
            <a:r>
              <a:rPr lang="en-US" altLang="en-US" sz="2400" b="1" dirty="0" smtClean="0">
                <a:latin typeface="Courier New" pitchFamily="49" charset="0"/>
              </a:rPr>
              <a:t>first</a:t>
            </a:r>
          </a:p>
          <a:p>
            <a:pPr eaLnBrk="1" hangingPunct="1"/>
            <a:r>
              <a:rPr lang="en-US" altLang="en-US" sz="2800" u="sng" dirty="0" smtClean="0"/>
              <a:t>Case 3</a:t>
            </a:r>
            <a:r>
              <a:rPr lang="en-US" altLang="en-US" sz="2800" dirty="0" smtClean="0"/>
              <a:t>: Item to be deleted is somewhere in the list</a:t>
            </a:r>
          </a:p>
          <a:p>
            <a:pPr eaLnBrk="1" hangingPunct="1"/>
            <a:r>
              <a:rPr lang="en-US" altLang="en-US" sz="2800" u="sng" dirty="0" smtClean="0"/>
              <a:t>Case 4</a:t>
            </a:r>
            <a:r>
              <a:rPr lang="en-US" altLang="en-US" sz="2800" dirty="0" smtClean="0"/>
              <a:t>: Item to be deleted is not in the list</a:t>
            </a:r>
          </a:p>
          <a:p>
            <a:pPr eaLnBrk="1" hangingPunct="1"/>
            <a:r>
              <a:rPr lang="en-US" altLang="en-US" sz="2800" dirty="0" smtClean="0"/>
              <a:t>After deleting a node, </a:t>
            </a:r>
            <a:r>
              <a:rPr lang="en-US" altLang="en-US" sz="2800" b="1" dirty="0" smtClean="0">
                <a:latin typeface="Courier New" pitchFamily="49" charset="0"/>
              </a:rPr>
              <a:t>count</a:t>
            </a:r>
            <a:r>
              <a:rPr lang="en-US" altLang="en-US" sz="2800" dirty="0" smtClean="0"/>
              <a:t> is decremented by </a:t>
            </a:r>
            <a:r>
              <a:rPr lang="en-US" altLang="en-US" sz="2800" b="1" dirty="0" smtClean="0"/>
              <a:t>1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Delete a Node (2 of 3)</a:t>
            </a:r>
          </a:p>
        </p:txBody>
      </p:sp>
      <p:pic>
        <p:nvPicPr>
          <p:cNvPr id="107529" name="Picture 2" descr="Figure 17-42 shows a doubly linked list before deleting 17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9"/>
          <a:stretch/>
        </p:blipFill>
        <p:spPr bwMode="auto">
          <a:xfrm>
            <a:off x="762000" y="1095374"/>
            <a:ext cx="7178040" cy="141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7225" y="2514600"/>
            <a:ext cx="3893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17-42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Doubly linked list before deleting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pic>
        <p:nvPicPr>
          <p:cNvPr id="107527" name="Picture 3" descr="Figure 17-43 shows a doubly linked list after deleting 17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2"/>
          <a:stretch/>
        </p:blipFill>
        <p:spPr bwMode="auto">
          <a:xfrm>
            <a:off x="454827" y="2981324"/>
            <a:ext cx="7929546" cy="265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33400" y="5788223"/>
            <a:ext cx="3758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17-43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Doubly linked list after deleting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Lists: Some Properties (1 of 3)</a:t>
            </a:r>
          </a:p>
        </p:txBody>
      </p:sp>
      <p:sp>
        <p:nvSpPr>
          <p:cNvPr id="34819" name="Content Placeholder 1"/>
          <p:cNvSpPr>
            <a:spLocks noGrp="1"/>
          </p:cNvSpPr>
          <p:nvPr>
            <p:ph idx="1"/>
          </p:nvPr>
        </p:nvSpPr>
        <p:spPr>
          <a:xfrm>
            <a:off x="381000" y="1509713"/>
            <a:ext cx="6400800" cy="31908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Example: linked list with four nodes (Figure 17-4)</a:t>
            </a:r>
          </a:p>
        </p:txBody>
      </p:sp>
      <p:pic>
        <p:nvPicPr>
          <p:cNvPr id="34822" name="Picture 7" descr="Figure 17-4 illustrates a linked list with four nod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000250"/>
            <a:ext cx="748665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9" descr="The information about the linked list in Figure 17-4 is listed in table form. The address (2000) of the first node is stored in the pointer head. Each node has two components: info, to store the info, and link, to store the address of the next node. Because head is 2000 and the info of the node at location 2000 is 17. Because head-&gt; link is 2800 and the info of the node at location 2800 is 92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9188"/>
            <a:ext cx="85725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Footer Placeholder 1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rgbClr val="404040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404040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5000"/>
              </a:lnSpc>
              <a:spcBef>
                <a:spcPct val="20000"/>
              </a:spcBef>
              <a:buClr>
                <a:srgbClr val="404040"/>
              </a:buClr>
              <a:buFont typeface="Arial" charset="0"/>
              <a:buChar char="-"/>
              <a:defRPr sz="1600">
                <a:solidFill>
                  <a:srgbClr val="404040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•"/>
              <a:defRPr sz="1400">
                <a:solidFill>
                  <a:srgbClr val="404040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" dirty="0" smtClean="0">
                <a:solidFill>
                  <a:srgbClr val="898989"/>
                </a:solidFill>
                <a:latin typeface="Arial" charset="0"/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Delete a Node (3 of 3)</a:t>
            </a:r>
          </a:p>
        </p:txBody>
      </p:sp>
      <p:pic>
        <p:nvPicPr>
          <p:cNvPr id="108549" name="Picture 2" descr="Figure 17-44 shows the list after deleting the node with info 17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8"/>
          <a:stretch/>
        </p:blipFill>
        <p:spPr bwMode="auto">
          <a:xfrm>
            <a:off x="630436" y="2416175"/>
            <a:ext cx="7864078" cy="162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39961" y="4102298"/>
            <a:ext cx="4109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17-44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List after deleting the node with info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Circular Linked Lists (1 of 2)</a:t>
            </a:r>
          </a:p>
        </p:txBody>
      </p:sp>
      <p:sp>
        <p:nvSpPr>
          <p:cNvPr id="10957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u="sng" dirty="0" smtClean="0"/>
              <a:t>Circular linked list</a:t>
            </a:r>
            <a:r>
              <a:rPr lang="en-US" altLang="en-US" dirty="0" smtClean="0"/>
              <a:t>: a linked list in which the last node points to the first node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109574" name="Picture 8" descr="Figure 17-45 show various circular linked lists:&#10;&#10;a) An empty circular list&#10;b) A circular linked list with one node&#10;c) A circular linked list with more than one n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3"/>
          <a:stretch/>
        </p:blipFill>
        <p:spPr bwMode="auto">
          <a:xfrm>
            <a:off x="281142" y="2043295"/>
            <a:ext cx="8335626" cy="290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5800" y="5029200"/>
            <a:ext cx="25867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17-45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Circular linked lists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Circular Linked Lists (2 of 2)</a:t>
            </a:r>
          </a:p>
        </p:txBody>
      </p:sp>
      <p:sp>
        <p:nvSpPr>
          <p:cNvPr id="11059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Operations on a circular list:</a:t>
            </a:r>
          </a:p>
          <a:p>
            <a:pPr lvl="1" eaLnBrk="1" hangingPunct="1"/>
            <a:r>
              <a:rPr lang="en-US" altLang="en-US" dirty="0" smtClean="0"/>
              <a:t>Initialize the list (to an empty state)</a:t>
            </a:r>
          </a:p>
          <a:p>
            <a:pPr lvl="1" eaLnBrk="1" hangingPunct="1"/>
            <a:r>
              <a:rPr lang="en-US" altLang="en-US" dirty="0" smtClean="0"/>
              <a:t>Determine if the list is empty</a:t>
            </a:r>
          </a:p>
          <a:p>
            <a:pPr lvl="1" eaLnBrk="1" hangingPunct="1"/>
            <a:r>
              <a:rPr lang="en-US" altLang="en-US" dirty="0" smtClean="0"/>
              <a:t>Destroy the list</a:t>
            </a:r>
          </a:p>
          <a:p>
            <a:pPr lvl="1" eaLnBrk="1" hangingPunct="1"/>
            <a:r>
              <a:rPr lang="en-US" altLang="en-US" dirty="0" smtClean="0"/>
              <a:t>Print the list</a:t>
            </a:r>
          </a:p>
          <a:p>
            <a:pPr lvl="1" eaLnBrk="1" hangingPunct="1"/>
            <a:r>
              <a:rPr lang="en-US" altLang="en-US" dirty="0" smtClean="0"/>
              <a:t>Find the length of the list</a:t>
            </a:r>
          </a:p>
          <a:p>
            <a:pPr lvl="1" eaLnBrk="1" hangingPunct="1"/>
            <a:r>
              <a:rPr lang="en-US" altLang="en-US" dirty="0" smtClean="0"/>
              <a:t>Search the list for a given item</a:t>
            </a:r>
          </a:p>
          <a:p>
            <a:pPr lvl="1" eaLnBrk="1" hangingPunct="1"/>
            <a:r>
              <a:rPr lang="en-US" altLang="en-US" dirty="0" smtClean="0"/>
              <a:t>Insert or delete an item</a:t>
            </a:r>
          </a:p>
          <a:p>
            <a:pPr lvl="1" eaLnBrk="1" hangingPunct="1"/>
            <a:r>
              <a:rPr lang="en-US" altLang="en-US" dirty="0" smtClean="0"/>
              <a:t>Copy the list</a:t>
            </a:r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Summary (1 of 3)</a:t>
            </a:r>
          </a:p>
        </p:txBody>
      </p:sp>
      <p:sp>
        <p:nvSpPr>
          <p:cNvPr id="11161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 linked list is a list of items (nodes)</a:t>
            </a:r>
          </a:p>
          <a:p>
            <a:pPr lvl="1" eaLnBrk="1" hangingPunct="1"/>
            <a:r>
              <a:rPr lang="en-US" altLang="en-US" dirty="0" smtClean="0"/>
              <a:t>Order of the nodes is determined by the address (link) stored in each node</a:t>
            </a:r>
          </a:p>
          <a:p>
            <a:pPr eaLnBrk="1" hangingPunct="1"/>
            <a:r>
              <a:rPr lang="en-US" altLang="en-US" dirty="0" smtClean="0"/>
              <a:t>Pointer to a linked list is called head or first</a:t>
            </a:r>
          </a:p>
          <a:p>
            <a:pPr eaLnBrk="1" hangingPunct="1"/>
            <a:r>
              <a:rPr lang="en-US" altLang="en-US" dirty="0" smtClean="0"/>
              <a:t>A linked list is a dynamic data structure</a:t>
            </a:r>
          </a:p>
          <a:p>
            <a:pPr eaLnBrk="1" hangingPunct="1"/>
            <a:r>
              <a:rPr lang="en-US" altLang="en-US" dirty="0" smtClean="0"/>
              <a:t>The list length is the number of nodes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Summary (2 of 3)</a:t>
            </a:r>
          </a:p>
        </p:txBody>
      </p:sp>
      <p:sp>
        <p:nvSpPr>
          <p:cNvPr id="11264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Insertion and deletion does not require data movement</a:t>
            </a:r>
          </a:p>
          <a:p>
            <a:pPr lvl="1" eaLnBrk="1" hangingPunct="1"/>
            <a:r>
              <a:rPr lang="en-US" altLang="en-US" dirty="0" smtClean="0"/>
              <a:t>Only the pointers are adjusted</a:t>
            </a:r>
          </a:p>
          <a:p>
            <a:pPr eaLnBrk="1" hangingPunct="1"/>
            <a:r>
              <a:rPr lang="en-US" altLang="en-US" dirty="0" smtClean="0"/>
              <a:t>A (single) linked list is traversed in only one direction</a:t>
            </a:r>
          </a:p>
          <a:p>
            <a:pPr eaLnBrk="1" hangingPunct="1"/>
            <a:r>
              <a:rPr lang="en-US" altLang="en-US" dirty="0" smtClean="0"/>
              <a:t>Search of a linked list is sequential</a:t>
            </a:r>
          </a:p>
          <a:p>
            <a:pPr eaLnBrk="1" hangingPunct="1"/>
            <a:r>
              <a:rPr lang="en-US" altLang="en-US" dirty="0" smtClean="0"/>
              <a:t>The head pointer is fixed on first node</a:t>
            </a:r>
          </a:p>
          <a:p>
            <a:pPr eaLnBrk="1" hangingPunct="1"/>
            <a:r>
              <a:rPr lang="en-US" altLang="en-US" dirty="0" smtClean="0"/>
              <a:t>Traverse: use a pointer other than head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Summary (3 of 3)</a:t>
            </a:r>
          </a:p>
        </p:txBody>
      </p:sp>
      <p:sp>
        <p:nvSpPr>
          <p:cNvPr id="11366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Doubly linked list</a:t>
            </a:r>
          </a:p>
          <a:p>
            <a:pPr lvl="1" eaLnBrk="1" hangingPunct="1"/>
            <a:r>
              <a:rPr lang="en-US" altLang="en-US" dirty="0" smtClean="0"/>
              <a:t>Every node has two links: next and previous</a:t>
            </a:r>
          </a:p>
          <a:p>
            <a:pPr lvl="1" eaLnBrk="1" hangingPunct="1"/>
            <a:r>
              <a:rPr lang="en-US" altLang="en-US" dirty="0" smtClean="0"/>
              <a:t>Can be traversed in either direction</a:t>
            </a:r>
          </a:p>
          <a:p>
            <a:pPr lvl="1" eaLnBrk="1" hangingPunct="1"/>
            <a:r>
              <a:rPr lang="en-US" altLang="en-US" dirty="0" smtClean="0"/>
              <a:t>Item insertion and deletion require the adjustment of two pointers in a node</a:t>
            </a:r>
          </a:p>
          <a:p>
            <a:pPr eaLnBrk="1" hangingPunct="1"/>
            <a:r>
              <a:rPr lang="en-US" altLang="en-US" dirty="0" smtClean="0"/>
              <a:t>A linked list in which the last node points to the first node is called a circular linked list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Linked Lists: Some Properties (2 of 3)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2"/>
          </p:nvPr>
        </p:nvSpPr>
        <p:spPr>
          <a:xfrm>
            <a:off x="292100" y="1219200"/>
            <a:ext cx="8415338" cy="102235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latin typeface="Courier New" pitchFamily="49" charset="0"/>
              </a:rPr>
              <a:t>current = head;</a:t>
            </a:r>
          </a:p>
          <a:p>
            <a:pPr lvl="2" eaLnBrk="1" hangingPunct="1"/>
            <a:r>
              <a:rPr lang="en-US" altLang="en-US" dirty="0" smtClean="0"/>
              <a:t>Copies value of </a:t>
            </a:r>
            <a:r>
              <a:rPr lang="en-US" altLang="en-US" dirty="0" smtClean="0">
                <a:latin typeface="Courier New" pitchFamily="49" charset="0"/>
              </a:rPr>
              <a:t>head</a:t>
            </a:r>
            <a:r>
              <a:rPr lang="en-US" altLang="en-US" dirty="0" smtClean="0"/>
              <a:t> into </a:t>
            </a:r>
            <a:r>
              <a:rPr lang="en-US" altLang="en-US" dirty="0" smtClean="0">
                <a:latin typeface="Courier New" pitchFamily="49" charset="0"/>
              </a:rPr>
              <a:t>current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35846" name="Picture 9" descr="Figure 17-5 shows the linked list from Figure 17-4 after the statement current = head; executes.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65325"/>
            <a:ext cx="800576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3871615"/>
            <a:ext cx="5807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A6466"/>
                </a:solidFill>
                <a:latin typeface="+mn-lt"/>
              </a:rPr>
              <a:t>FIGURE 17-5 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Linked list after the statement </a:t>
            </a:r>
            <a:r>
              <a:rPr lang="en-US" sz="1400" b="1" dirty="0">
                <a:solidFill>
                  <a:srgbClr val="6A64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= head;</a:t>
            </a:r>
            <a:r>
              <a:rPr lang="en-US" sz="1400" dirty="0">
                <a:solidFill>
                  <a:srgbClr val="6A6466"/>
                </a:solidFill>
                <a:latin typeface="+mn-lt"/>
              </a:rPr>
              <a:t> executes</a:t>
            </a:r>
          </a:p>
        </p:txBody>
      </p:sp>
      <p:pic>
        <p:nvPicPr>
          <p:cNvPr id="35844" name="Picture 10" descr="This is a summary of the values shown in Figure 17-5:&#10;current has the value 2000&#10;current-&gt;info has the value 17&#10;current-&gt;link has the value 2800&#10;current-&gt;link-&gt;info has the value 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495800"/>
            <a:ext cx="41243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Footer Placeholder 2"/>
          <p:cNvSpPr>
            <a:spLocks noGrp="1"/>
          </p:cNvSpPr>
          <p:nvPr>
            <p:ph type="ftr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rgbClr val="404040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404040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5000"/>
              </a:lnSpc>
              <a:spcBef>
                <a:spcPct val="20000"/>
              </a:spcBef>
              <a:buClr>
                <a:srgbClr val="404040"/>
              </a:buClr>
              <a:buFont typeface="Arial" charset="0"/>
              <a:buChar char="-"/>
              <a:defRPr sz="1600">
                <a:solidFill>
                  <a:srgbClr val="404040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•"/>
              <a:defRPr sz="1400">
                <a:solidFill>
                  <a:srgbClr val="404040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5000"/>
              </a:lnSpc>
              <a:spcBef>
                <a:spcPct val="20000"/>
              </a:spcBef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>
                <a:solidFill>
                  <a:srgbClr val="404040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" dirty="0" smtClean="0">
                <a:solidFill>
                  <a:srgbClr val="898989"/>
                </a:solidFill>
                <a:latin typeface="Arial" charset="0"/>
              </a:rPr>
              <a:t>© 2018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engage">
      <a:dk1>
        <a:srgbClr val="000000"/>
      </a:dk1>
      <a:lt1>
        <a:srgbClr val="FFFFFF"/>
      </a:lt1>
      <a:dk2>
        <a:srgbClr val="000000"/>
      </a:dk2>
      <a:lt2>
        <a:srgbClr val="AAAEB4"/>
      </a:lt2>
      <a:accent1>
        <a:srgbClr val="0D3857"/>
      </a:accent1>
      <a:accent2>
        <a:srgbClr val="055C91"/>
      </a:accent2>
      <a:accent3>
        <a:srgbClr val="81C0DA"/>
      </a:accent3>
      <a:accent4>
        <a:srgbClr val="B0D3DF"/>
      </a:accent4>
      <a:accent5>
        <a:srgbClr val="E0DCCD"/>
      </a:accent5>
      <a:accent6>
        <a:srgbClr val="7C7666"/>
      </a:accent6>
      <a:hlink>
        <a:srgbClr val="055C91"/>
      </a:hlink>
      <a:folHlink>
        <a:srgbClr val="81C0DA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lik_CS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lik_CS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4602</TotalTime>
  <Words>7419</Words>
  <Application>Microsoft Office PowerPoint</Application>
  <PresentationFormat>On-screen Show (4:3)</PresentationFormat>
  <Paragraphs>621</Paragraphs>
  <Slides>85</Slides>
  <Notes>85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Office Theme</vt:lpstr>
      <vt:lpstr>1_Malik_CS1</vt:lpstr>
      <vt:lpstr>Malik_CS1</vt:lpstr>
      <vt:lpstr>Custom Design</vt:lpstr>
      <vt:lpstr>Chapter 17 </vt:lpstr>
      <vt:lpstr>Objectives (1 of 2)</vt:lpstr>
      <vt:lpstr>Objectives (2 of 2)</vt:lpstr>
      <vt:lpstr>Introduction</vt:lpstr>
      <vt:lpstr>Linked Lists (1 of 3)</vt:lpstr>
      <vt:lpstr>Linked Lists (2 of 3)</vt:lpstr>
      <vt:lpstr>Linked Lists (3 of 3)</vt:lpstr>
      <vt:lpstr>Linked Lists: Some Properties (1 of 3)</vt:lpstr>
      <vt:lpstr>Linked Lists: Some Properties (2 of 3)</vt:lpstr>
      <vt:lpstr>Linked Lists: Some Properties (3 of 3)</vt:lpstr>
      <vt:lpstr>Traversing a Linked List (1 of 2)</vt:lpstr>
      <vt:lpstr>Traversing a Linked List (2 of 2)</vt:lpstr>
      <vt:lpstr>Item Insertion and Deletion</vt:lpstr>
      <vt:lpstr>Insertion (1 of 4)</vt:lpstr>
      <vt:lpstr>Insertion (2 of 4)</vt:lpstr>
      <vt:lpstr>Insertion (3 of 4)</vt:lpstr>
      <vt:lpstr>Insertion (4 of 4)</vt:lpstr>
      <vt:lpstr>Deletion (1 of 3)</vt:lpstr>
      <vt:lpstr>Deletion (2 of 3)</vt:lpstr>
      <vt:lpstr>Deletion (3 of 3)</vt:lpstr>
      <vt:lpstr>Building a Linked List</vt:lpstr>
      <vt:lpstr>Building a Linked List Forward (1 of 4)</vt:lpstr>
      <vt:lpstr>Building a Linked List Forward (2 of 4)</vt:lpstr>
      <vt:lpstr>Building a Linked List Forward (3 of 4)</vt:lpstr>
      <vt:lpstr>Building a Linked List Forward (4 of 4)</vt:lpstr>
      <vt:lpstr>Building a Linked List Backward</vt:lpstr>
      <vt:lpstr>Linked List as an ADT (1 of 4)</vt:lpstr>
      <vt:lpstr>Linked List as an ADT (2 of 4)</vt:lpstr>
      <vt:lpstr>Linked List as an ADT (3 of 4)</vt:lpstr>
      <vt:lpstr>Linked List as an ADT (4 of 4)</vt:lpstr>
      <vt:lpstr>Structure of Linked List Nodes</vt:lpstr>
      <vt:lpstr>Member Variables of the class linkedListType</vt:lpstr>
      <vt:lpstr>Linked List Iterators (1 of 4)</vt:lpstr>
      <vt:lpstr>Linked List Iterators (2 of 4)</vt:lpstr>
      <vt:lpstr>Linked List Iterators (3 of 4)</vt:lpstr>
      <vt:lpstr>Linked List Iterators (4 of 4)</vt:lpstr>
      <vt:lpstr>Default Constructor</vt:lpstr>
      <vt:lpstr>Destroy the List</vt:lpstr>
      <vt:lpstr>Initialize the List</vt:lpstr>
      <vt:lpstr>Print the List</vt:lpstr>
      <vt:lpstr>Length of a List</vt:lpstr>
      <vt:lpstr>Retrieve the Data of the First or Last Node</vt:lpstr>
      <vt:lpstr>Begin and End</vt:lpstr>
      <vt:lpstr>Copy the List</vt:lpstr>
      <vt:lpstr>Destructor &amp; Copy Constructor</vt:lpstr>
      <vt:lpstr>Overloading the Assignment Operator</vt:lpstr>
      <vt:lpstr>Unordered Linked Lists (1 of 2)</vt:lpstr>
      <vt:lpstr>Unordered Linked Lists (2 of 2)</vt:lpstr>
      <vt:lpstr>Unordered Linked List: Search the List</vt:lpstr>
      <vt:lpstr>Insert the First Node</vt:lpstr>
      <vt:lpstr>Insert the Last Node</vt:lpstr>
      <vt:lpstr>Delete a Node (1 of 6)</vt:lpstr>
      <vt:lpstr>Delete a Node (2 of 6)</vt:lpstr>
      <vt:lpstr>Delete a Node (3 of 6)</vt:lpstr>
      <vt:lpstr>Delete a Node (4 of 6)</vt:lpstr>
      <vt:lpstr>Delete a Node (5 of 6)</vt:lpstr>
      <vt:lpstr>Delete a Node (6 of 6)</vt:lpstr>
      <vt:lpstr>Ordered Linked Lists (1 of 2)</vt:lpstr>
      <vt:lpstr>Ordered Linked Lists (2 of 2)</vt:lpstr>
      <vt:lpstr>Ordered Linked Lists: Search the List</vt:lpstr>
      <vt:lpstr>Insert a Node (1 of 5)</vt:lpstr>
      <vt:lpstr>Insert a Node (2 of 5)</vt:lpstr>
      <vt:lpstr>Insert a Node (3 of 5)</vt:lpstr>
      <vt:lpstr>Insert a Node (4 of 5)</vt:lpstr>
      <vt:lpstr>Insert a Node (5 of 5)</vt:lpstr>
      <vt:lpstr>Insert First and Insert Last</vt:lpstr>
      <vt:lpstr>Delete a Node</vt:lpstr>
      <vt:lpstr>Print a Linked List in Reverse Order (Recursion Revisited)</vt:lpstr>
      <vt:lpstr>Doubly Linked Lists (1 of 2)</vt:lpstr>
      <vt:lpstr>Doubly Linked Lists (2 of 2)</vt:lpstr>
      <vt:lpstr>Doubly Linked List: Default Constructor</vt:lpstr>
      <vt:lpstr>Destroy the List &amp; Initialize the List</vt:lpstr>
      <vt:lpstr>Length of the List &amp; Print the List</vt:lpstr>
      <vt:lpstr>Doubly Linked List: Search the List</vt:lpstr>
      <vt:lpstr>First and Last Elements</vt:lpstr>
      <vt:lpstr>Insert a Node (1 of 2)</vt:lpstr>
      <vt:lpstr>Insert a Node (2 of 2)</vt:lpstr>
      <vt:lpstr>Delete a Node (1 of 3)</vt:lpstr>
      <vt:lpstr>Delete a Node (2 of 3)</vt:lpstr>
      <vt:lpstr>Delete a Node (3 of 3)</vt:lpstr>
      <vt:lpstr>Circular Linked Lists (1 of 2)</vt:lpstr>
      <vt:lpstr>Circular Linked Lists (2 of 2)</vt:lpstr>
      <vt:lpstr>Summary (1 of 3)</vt:lpstr>
      <vt:lpstr>Summary (2 of 3)</vt:lpstr>
      <vt:lpstr>Summary (3 of 3)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Programming:   Program Design Including  Data Structures, Sixth Edition</dc:title>
  <dc:creator>Ang</dc:creator>
  <cp:lastModifiedBy>PaulRefurb</cp:lastModifiedBy>
  <cp:revision>382</cp:revision>
  <cp:lastPrinted>2009-04-22T19:24:48Z</cp:lastPrinted>
  <dcterms:created xsi:type="dcterms:W3CDTF">2002-08-19T02:44:03Z</dcterms:created>
  <dcterms:modified xsi:type="dcterms:W3CDTF">2016-12-29T20:17:07Z</dcterms:modified>
</cp:coreProperties>
</file>